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9" r:id="rId1"/>
  </p:sldMasterIdLst>
  <p:notesMasterIdLst>
    <p:notesMasterId r:id="rId42"/>
  </p:notesMasterIdLst>
  <p:sldIdLst>
    <p:sldId id="256" r:id="rId2"/>
    <p:sldId id="1245" r:id="rId3"/>
    <p:sldId id="1242" r:id="rId4"/>
    <p:sldId id="1244" r:id="rId5"/>
    <p:sldId id="1219" r:id="rId6"/>
    <p:sldId id="1249" r:id="rId7"/>
    <p:sldId id="1212" r:id="rId8"/>
    <p:sldId id="1220" r:id="rId9"/>
    <p:sldId id="1222" r:id="rId10"/>
    <p:sldId id="1250" r:id="rId11"/>
    <p:sldId id="1223" r:id="rId12"/>
    <p:sldId id="1221" r:id="rId13"/>
    <p:sldId id="1224" r:id="rId14"/>
    <p:sldId id="1214" r:id="rId15"/>
    <p:sldId id="1215" r:id="rId16"/>
    <p:sldId id="1246" r:id="rId17"/>
    <p:sldId id="1234" r:id="rId18"/>
    <p:sldId id="1248" r:id="rId19"/>
    <p:sldId id="1225" r:id="rId20"/>
    <p:sldId id="1228" r:id="rId21"/>
    <p:sldId id="1230" r:id="rId22"/>
    <p:sldId id="1229" r:id="rId23"/>
    <p:sldId id="1156" r:id="rId24"/>
    <p:sldId id="1231" r:id="rId25"/>
    <p:sldId id="1232" r:id="rId26"/>
    <p:sldId id="1233" r:id="rId27"/>
    <p:sldId id="1251" r:id="rId28"/>
    <p:sldId id="1261" r:id="rId29"/>
    <p:sldId id="1247" r:id="rId30"/>
    <p:sldId id="1260" r:id="rId31"/>
    <p:sldId id="1252" r:id="rId32"/>
    <p:sldId id="1205" r:id="rId33"/>
    <p:sldId id="1238" r:id="rId34"/>
    <p:sldId id="1201" r:id="rId35"/>
    <p:sldId id="1240" r:id="rId36"/>
    <p:sldId id="1256" r:id="rId37"/>
    <p:sldId id="1257" r:id="rId38"/>
    <p:sldId id="1262" r:id="rId39"/>
    <p:sldId id="1263" r:id="rId40"/>
    <p:sldId id="1264" r:id="rId4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4400" b="1" kern="1200">
        <a:solidFill>
          <a:srgbClr val="FFFF00"/>
        </a:solidFill>
        <a:latin typeface="Garamond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4400" b="1" kern="1200">
        <a:solidFill>
          <a:srgbClr val="FFFF00"/>
        </a:solidFill>
        <a:latin typeface="Garamond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4400" b="1" kern="1200">
        <a:solidFill>
          <a:srgbClr val="FFFF00"/>
        </a:solidFill>
        <a:latin typeface="Garamond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4400" b="1" kern="1200">
        <a:solidFill>
          <a:srgbClr val="FFFF00"/>
        </a:solidFill>
        <a:latin typeface="Garamond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4400" b="1" kern="1200">
        <a:solidFill>
          <a:srgbClr val="FFFF00"/>
        </a:solidFill>
        <a:latin typeface="Garamond" pitchFamily="18" charset="0"/>
        <a:ea typeface="+mn-ea"/>
        <a:cs typeface="Arial" charset="0"/>
      </a:defRPr>
    </a:lvl5pPr>
    <a:lvl6pPr marL="2286000" algn="l" defTabSz="914400" rtl="0" eaLnBrk="1" latinLnBrk="0" hangingPunct="1">
      <a:defRPr sz="4400" b="1" kern="1200">
        <a:solidFill>
          <a:srgbClr val="FFFF00"/>
        </a:solidFill>
        <a:latin typeface="Garamond" pitchFamily="18" charset="0"/>
        <a:ea typeface="+mn-ea"/>
        <a:cs typeface="Arial" charset="0"/>
      </a:defRPr>
    </a:lvl6pPr>
    <a:lvl7pPr marL="2743200" algn="l" defTabSz="914400" rtl="0" eaLnBrk="1" latinLnBrk="0" hangingPunct="1">
      <a:defRPr sz="4400" b="1" kern="1200">
        <a:solidFill>
          <a:srgbClr val="FFFF00"/>
        </a:solidFill>
        <a:latin typeface="Garamond" pitchFamily="18" charset="0"/>
        <a:ea typeface="+mn-ea"/>
        <a:cs typeface="Arial" charset="0"/>
      </a:defRPr>
    </a:lvl7pPr>
    <a:lvl8pPr marL="3200400" algn="l" defTabSz="914400" rtl="0" eaLnBrk="1" latinLnBrk="0" hangingPunct="1">
      <a:defRPr sz="4400" b="1" kern="1200">
        <a:solidFill>
          <a:srgbClr val="FFFF00"/>
        </a:solidFill>
        <a:latin typeface="Garamond" pitchFamily="18" charset="0"/>
        <a:ea typeface="+mn-ea"/>
        <a:cs typeface="Arial" charset="0"/>
      </a:defRPr>
    </a:lvl8pPr>
    <a:lvl9pPr marL="3657600" algn="l" defTabSz="914400" rtl="0" eaLnBrk="1" latinLnBrk="0" hangingPunct="1">
      <a:defRPr sz="4400" b="1" kern="1200">
        <a:solidFill>
          <a:srgbClr val="FFFF00"/>
        </a:solidFill>
        <a:latin typeface="Garamond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FFFF00"/>
    <a:srgbClr val="FFFFFF"/>
    <a:srgbClr val="EF419C"/>
    <a:srgbClr val="CD117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>
    <p:restoredLeft sz="34567" autoAdjust="0"/>
    <p:restoredTop sz="86377" autoAdjust="0"/>
  </p:normalViewPr>
  <p:slideViewPr>
    <p:cSldViewPr>
      <p:cViewPr>
        <p:scale>
          <a:sx n="75" d="100"/>
          <a:sy n="75" d="100"/>
        </p:scale>
        <p:origin x="-2664" y="-6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16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-1886" y="-7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solidFill>
                  <a:schemeClr val="tx1"/>
                </a:solidFill>
                <a:effectLst/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solidFill>
                  <a:schemeClr val="tx1"/>
                </a:solidFill>
                <a:effectLst/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78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solidFill>
                  <a:schemeClr val="tx1"/>
                </a:solidFill>
                <a:effectLst/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solidFill>
                  <a:schemeClr val="tx1"/>
                </a:solidFill>
                <a:effectLst/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D6C04FD8-F654-4429-B6BD-079E0971F1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/>
            <a:ext uri="{91240B29-F687-4F45-9708-019B960494DF}"/>
          </a:extLst>
        </p:spPr>
        <p:txBody>
          <a:bodyPr/>
          <a:lstStyle>
            <a:lvl1pPr eaLnBrk="0" hangingPunct="0">
              <a:defRPr sz="4400" b="1">
                <a:solidFill>
                  <a:srgbClr val="FFFF00"/>
                </a:solidFill>
                <a:latin typeface="Garamond" pitchFamily="18" charset="0"/>
              </a:defRPr>
            </a:lvl1pPr>
            <a:lvl2pPr marL="742950" indent="-285750" eaLnBrk="0" hangingPunct="0">
              <a:defRPr sz="4400" b="1">
                <a:solidFill>
                  <a:srgbClr val="FFFF00"/>
                </a:solidFill>
                <a:latin typeface="Garamond" pitchFamily="18" charset="0"/>
              </a:defRPr>
            </a:lvl2pPr>
            <a:lvl3pPr marL="1143000" indent="-228600" eaLnBrk="0" hangingPunct="0">
              <a:defRPr sz="4400" b="1">
                <a:solidFill>
                  <a:srgbClr val="FFFF00"/>
                </a:solidFill>
                <a:latin typeface="Garamond" pitchFamily="18" charset="0"/>
              </a:defRPr>
            </a:lvl3pPr>
            <a:lvl4pPr marL="1600200" indent="-228600" eaLnBrk="0" hangingPunct="0">
              <a:defRPr sz="4400" b="1">
                <a:solidFill>
                  <a:srgbClr val="FFFF00"/>
                </a:solidFill>
                <a:latin typeface="Garamond" pitchFamily="18" charset="0"/>
              </a:defRPr>
            </a:lvl4pPr>
            <a:lvl5pPr marL="2057400" indent="-228600" eaLnBrk="0" hangingPunct="0">
              <a:defRPr sz="4400" b="1">
                <a:solidFill>
                  <a:srgbClr val="FFFF00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00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00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00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00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fld id="{74DBB808-334D-4981-A2F0-6CA4DA0C1116}" type="slidenum">
              <a:rPr lang="en-US" altLang="en-US" sz="1200" b="0" smtClean="0">
                <a:solidFill>
                  <a:schemeClr val="tx1"/>
                </a:solidFill>
                <a:latin typeface="Arial" charset="0"/>
              </a:rPr>
              <a:pPr eaLnBrk="1" hangingPunct="1">
                <a:defRPr/>
              </a:pPr>
              <a:t>1</a:t>
            </a:fld>
            <a:endParaRPr lang="en-US" altLang="en-US" sz="1200" b="0" smtClean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7DF33F8-2882-41B7-AF15-BF58147FC87A}" type="slidenum">
              <a:rPr lang="en-US" altLang="en-US" smtClean="0"/>
              <a:pPr/>
              <a:t>21</a:t>
            </a:fld>
            <a:endParaRPr lang="en-US" altLang="en-US" smtClean="0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7DF33F8-2882-41B7-AF15-BF58147FC87A}" type="slidenum">
              <a:rPr lang="en-US" altLang="en-US" smtClean="0"/>
              <a:pPr/>
              <a:t>22</a:t>
            </a:fld>
            <a:endParaRPr lang="en-US" altLang="en-US" smtClean="0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7DF33F8-2882-41B7-AF15-BF58147FC87A}" type="slidenum">
              <a:rPr lang="en-US" altLang="en-US" smtClean="0"/>
              <a:pPr/>
              <a:t>23</a:t>
            </a:fld>
            <a:endParaRPr lang="en-US" altLang="en-US" smtClean="0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7DF33F8-2882-41B7-AF15-BF58147FC87A}" type="slidenum">
              <a:rPr lang="en-US" altLang="en-US" smtClean="0"/>
              <a:pPr/>
              <a:t>24</a:t>
            </a:fld>
            <a:endParaRPr lang="en-US" altLang="en-US" smtClean="0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7DF33F8-2882-41B7-AF15-BF58147FC87A}" type="slidenum">
              <a:rPr lang="en-US" altLang="en-US" smtClean="0"/>
              <a:pPr/>
              <a:t>25</a:t>
            </a:fld>
            <a:endParaRPr lang="en-US" altLang="en-US" smtClean="0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7DF33F8-2882-41B7-AF15-BF58147FC87A}" type="slidenum">
              <a:rPr lang="en-US" altLang="en-US" smtClean="0"/>
              <a:pPr/>
              <a:t>26</a:t>
            </a:fld>
            <a:endParaRPr lang="en-US" altLang="en-US" smtClean="0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D707765-9A5B-4436-B62D-6D48B6AC8706}" type="slidenum">
              <a:rPr lang="en-US" smtClean="0"/>
              <a:pPr/>
              <a:t>27</a:t>
            </a:fld>
            <a:endParaRPr lang="en-US" smtClean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D707765-9A5B-4436-B62D-6D48B6AC8706}" type="slidenum">
              <a:rPr lang="en-US" smtClean="0"/>
              <a:pPr/>
              <a:t>28</a:t>
            </a:fld>
            <a:endParaRPr lang="en-US" smtClean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D707765-9A5B-4436-B62D-6D48B6AC8706}" type="slidenum">
              <a:rPr lang="en-US" smtClean="0"/>
              <a:pPr/>
              <a:t>30</a:t>
            </a:fld>
            <a:endParaRPr lang="en-US" smtClean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D707765-9A5B-4436-B62D-6D48B6AC8706}" type="slidenum">
              <a:rPr lang="en-US" smtClean="0"/>
              <a:pPr/>
              <a:t>31</a:t>
            </a:fld>
            <a:endParaRPr lang="en-US" smtClean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D707765-9A5B-4436-B62D-6D48B6AC8706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7DF33F8-2882-41B7-AF15-BF58147FC87A}" type="slidenum">
              <a:rPr lang="en-US" altLang="en-US" smtClean="0"/>
              <a:pPr/>
              <a:t>32</a:t>
            </a:fld>
            <a:endParaRPr lang="en-US" altLang="en-US" smtClean="0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7DF33F8-2882-41B7-AF15-BF58147FC87A}" type="slidenum">
              <a:rPr lang="en-US" altLang="en-US" smtClean="0"/>
              <a:pPr/>
              <a:t>34</a:t>
            </a:fld>
            <a:endParaRPr lang="en-US" altLang="en-US" smtClean="0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7DF33F8-2882-41B7-AF15-BF58147FC87A}" type="slidenum">
              <a:rPr lang="en-US" altLang="en-US" smtClean="0"/>
              <a:pPr/>
              <a:t>36</a:t>
            </a:fld>
            <a:endParaRPr lang="en-US" altLang="en-US" smtClean="0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D707765-9A5B-4436-B62D-6D48B6AC8706}" type="slidenum">
              <a:rPr lang="en-US" smtClean="0"/>
              <a:pPr/>
              <a:t>38</a:t>
            </a:fld>
            <a:endParaRPr lang="en-US" smtClean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D707765-9A5B-4436-B62D-6D48B6AC8706}" type="slidenum">
              <a:rPr lang="en-US" smtClean="0"/>
              <a:pPr/>
              <a:t>39</a:t>
            </a:fld>
            <a:endParaRPr lang="en-US" smtClean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D707765-9A5B-4436-B62D-6D48B6AC8706}" type="slidenum">
              <a:rPr lang="en-US" smtClean="0"/>
              <a:pPr/>
              <a:t>40</a:t>
            </a:fld>
            <a:endParaRPr lang="en-US" smtClean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D707765-9A5B-4436-B62D-6D48B6AC8706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B3C0FDC-FEF2-48DA-AB11-4AC9781E2FF8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D8C4F2F-3352-49EC-AE46-ED36012C569A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159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9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4FC9F8B-782D-4AB2-863F-47C1EA4C081C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160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0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F513EB2-1778-4A89-9F72-E0B12D3B4040}" type="slidenum">
              <a:rPr lang="en-US" altLang="en-US" smtClean="0"/>
              <a:pPr/>
              <a:t>17</a:t>
            </a:fld>
            <a:endParaRPr lang="en-US" altLang="en-US" smtClean="0"/>
          </a:p>
        </p:txBody>
      </p:sp>
      <p:sp>
        <p:nvSpPr>
          <p:cNvPr id="82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7DF33F8-2882-41B7-AF15-BF58147FC87A}" type="slidenum">
              <a:rPr lang="en-US" altLang="en-US" smtClean="0"/>
              <a:pPr/>
              <a:t>19</a:t>
            </a:fld>
            <a:endParaRPr lang="en-US" altLang="en-US" smtClean="0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7DF33F8-2882-41B7-AF15-BF58147FC87A}" type="slidenum">
              <a:rPr lang="en-US" altLang="en-US" smtClean="0"/>
              <a:pPr/>
              <a:t>20</a:t>
            </a:fld>
            <a:endParaRPr lang="en-US" altLang="en-US" smtClean="0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</p:grpSp>
      <p:sp>
        <p:nvSpPr>
          <p:cNvPr id="34827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4828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662050-6A9F-4A32-8F0C-56636B779F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29B861-D236-4DA5-BD89-C580CEBDE5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2B4B15-CC21-407A-BB24-55A7446CE8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191CD7-AEFB-428A-BE22-E94AFE869C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795281-084A-46F0-90BC-E4C6E3EB1D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4898CB-CA73-471D-8040-C109540135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63B528-5CE7-4D2C-8CC2-11BE1EA456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327F51-3C71-4E38-A06D-2A576B0FEA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4B196F-30B7-43B4-9E97-F9C7C0BC7B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A73ACA-F303-40DD-B4DC-D6A0CDDF00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96B03E-67EC-4EB4-B591-EF1D65543F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F42353-D0B1-4EEC-B363-CF5B158BC4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solidFill>
                  <a:schemeClr val="tx1"/>
                </a:solidFill>
                <a:effectLst/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solidFill>
                  <a:schemeClr val="tx1"/>
                </a:solidFill>
                <a:effectLst/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E5BC53D0-BC11-47F1-BAD2-313A46B3A5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032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33798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33799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33800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33801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33802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</p:grpSp>
        <p:sp>
          <p:nvSpPr>
            <p:cNvPr id="33803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sp>
          <p:nvSpPr>
            <p:cNvPr id="33804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</p:grpSp>
      <p:sp>
        <p:nvSpPr>
          <p:cNvPr id="33805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3806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 b="0">
                <a:solidFill>
                  <a:schemeClr val="tx1"/>
                </a:solidFill>
                <a:effectLst/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807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162" r:id="rId1"/>
    <p:sldLayoutId id="2147484151" r:id="rId2"/>
    <p:sldLayoutId id="2147484152" r:id="rId3"/>
    <p:sldLayoutId id="2147484153" r:id="rId4"/>
    <p:sldLayoutId id="2147484154" r:id="rId5"/>
    <p:sldLayoutId id="2147484155" r:id="rId6"/>
    <p:sldLayoutId id="2147484156" r:id="rId7"/>
    <p:sldLayoutId id="2147484157" r:id="rId8"/>
    <p:sldLayoutId id="2147484158" r:id="rId9"/>
    <p:sldLayoutId id="2147484159" r:id="rId10"/>
    <p:sldLayoutId id="2147484160" r:id="rId11"/>
    <p:sldLayoutId id="2147484161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5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/>
            <a:ext uri="{91240B29-F687-4F45-9708-019B960494DF}"/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fld id="{14C0C480-D0DD-4BF2-830E-04BF8980D7C1}" type="slidenum">
              <a:rPr lang="en-US" altLang="en-US" sz="1200" smtClean="0"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1</a:t>
            </a:fld>
            <a:endParaRPr lang="en-US" altLang="en-US" sz="1200" smtClean="0">
              <a:latin typeface="Arial" charset="0"/>
            </a:endParaRP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304800"/>
            <a:ext cx="9144000" cy="2057400"/>
          </a:xfrm>
        </p:spPr>
        <p:txBody>
          <a:bodyPr/>
          <a:lstStyle/>
          <a:p>
            <a:pPr eaLnBrk="1" hangingPunct="1">
              <a:defRPr/>
            </a:pPr>
            <a:r>
              <a:rPr lang="en-US" sz="4400" dirty="0" err="1" smtClean="0">
                <a:solidFill>
                  <a:srgbClr val="FFFF00"/>
                </a:solidFill>
              </a:rPr>
              <a:t>Ketones</a:t>
            </a:r>
            <a:r>
              <a:rPr lang="en-US" sz="4400" dirty="0" smtClean="0">
                <a:solidFill>
                  <a:srgbClr val="FFFF00"/>
                </a:solidFill>
              </a:rPr>
              <a:t> for Healthy Longevity</a:t>
            </a:r>
            <a:r>
              <a:rPr lang="en-US" sz="5400" dirty="0" smtClean="0">
                <a:solidFill>
                  <a:srgbClr val="FFFF00"/>
                </a:solidFill>
              </a:rPr>
              <a:t/>
            </a:r>
            <a:br>
              <a:rPr lang="en-US" sz="5400" dirty="0" smtClean="0">
                <a:solidFill>
                  <a:srgbClr val="FFFF00"/>
                </a:solidFill>
              </a:rPr>
            </a:br>
            <a:endParaRPr lang="en-US" sz="4800" dirty="0" smtClean="0">
              <a:solidFill>
                <a:srgbClr val="FFFF00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2590800"/>
            <a:ext cx="8534400" cy="3962400"/>
          </a:xfrm>
        </p:spPr>
        <p:txBody>
          <a:bodyPr/>
          <a:lstStyle/>
          <a:p>
            <a:pPr eaLnBrk="1" hangingPunct="1">
              <a:defRPr/>
            </a:pPr>
            <a:r>
              <a:rPr lang="en-US" sz="4400" dirty="0" smtClean="0"/>
              <a:t>Ben Best</a:t>
            </a:r>
          </a:p>
          <a:p>
            <a:pPr eaLnBrk="1" hangingPunct="1">
              <a:defRPr/>
            </a:pPr>
            <a:r>
              <a:rPr lang="en-US" sz="4400" dirty="0" smtClean="0"/>
              <a:t>Pharmacy (</a:t>
            </a:r>
            <a:r>
              <a:rPr lang="en-US" sz="4400" dirty="0" err="1" smtClean="0"/>
              <a:t>BSc</a:t>
            </a:r>
            <a:r>
              <a:rPr lang="en-US" sz="4400" dirty="0" smtClean="0"/>
              <a:t> </a:t>
            </a:r>
            <a:r>
              <a:rPr lang="en-US" sz="4400" dirty="0" err="1" smtClean="0"/>
              <a:t>Pharm</a:t>
            </a:r>
            <a:r>
              <a:rPr lang="en-US" sz="4400" dirty="0" smtClean="0"/>
              <a:t>) </a:t>
            </a:r>
          </a:p>
          <a:p>
            <a:pPr eaLnBrk="1" hangingPunct="1">
              <a:defRPr/>
            </a:pPr>
            <a:r>
              <a:rPr lang="en-US" sz="4400" dirty="0" smtClean="0"/>
              <a:t>Physics/Computing Science (</a:t>
            </a:r>
            <a:r>
              <a:rPr lang="en-US" sz="4400" dirty="0" err="1" smtClean="0"/>
              <a:t>BSc</a:t>
            </a:r>
            <a:r>
              <a:rPr lang="en-US" sz="4400" dirty="0" smtClean="0"/>
              <a:t>)</a:t>
            </a:r>
          </a:p>
          <a:p>
            <a:pPr eaLnBrk="1" hangingPunct="1">
              <a:defRPr/>
            </a:pPr>
            <a:r>
              <a:rPr lang="en-US" sz="4000" dirty="0" smtClean="0"/>
              <a:t>Employee – Biomedical Research &amp; Longevity Society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F173AA2B-4A85-4142-BD1A-4738163959F4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4956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228600"/>
            <a:ext cx="8991600" cy="6096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 smtClean="0">
                <a:solidFill>
                  <a:srgbClr val="FFFF00"/>
                </a:solidFill>
              </a:rPr>
              <a:t>Persistent Organic Toxins in Fatty Food</a:t>
            </a:r>
          </a:p>
        </p:txBody>
      </p:sp>
      <p:sp>
        <p:nvSpPr>
          <p:cNvPr id="495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90600"/>
            <a:ext cx="9144000" cy="5638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Many organic pollutants are persistent in the environment, including both pesticides and industrial chemicals: </a:t>
            </a:r>
            <a:r>
              <a:rPr lang="en-US" sz="2800" dirty="0" err="1" smtClean="0"/>
              <a:t>PolyChlorinated</a:t>
            </a:r>
            <a:r>
              <a:rPr lang="en-US" sz="2800" dirty="0" smtClean="0"/>
              <a:t> Biphenyls (PCBs), </a:t>
            </a:r>
            <a:r>
              <a:rPr lang="en-US" sz="2800" dirty="0" err="1" smtClean="0"/>
              <a:t>organochlorine</a:t>
            </a:r>
            <a:r>
              <a:rPr lang="en-US" sz="2800" dirty="0" smtClean="0"/>
              <a:t> pesticides, </a:t>
            </a:r>
            <a:r>
              <a:rPr lang="en-US" sz="2800" dirty="0" err="1" smtClean="0"/>
              <a:t>digoxins</a:t>
            </a:r>
            <a:r>
              <a:rPr lang="en-US" sz="2800" dirty="0" smtClean="0"/>
              <a:t>, </a:t>
            </a:r>
            <a:r>
              <a:rPr lang="en-US" sz="2800" dirty="0" err="1" smtClean="0"/>
              <a:t>lindane</a:t>
            </a:r>
            <a:r>
              <a:rPr lang="en-US" sz="2800" dirty="0" smtClean="0"/>
              <a:t>, </a:t>
            </a:r>
            <a:r>
              <a:rPr lang="en-US" sz="2800" dirty="0" err="1" smtClean="0"/>
              <a:t>bisphenol</a:t>
            </a:r>
            <a:r>
              <a:rPr lang="en-US" sz="2800" dirty="0" smtClean="0"/>
              <a:t> A, </a:t>
            </a:r>
            <a:r>
              <a:rPr lang="en-US" sz="2800" dirty="0" err="1" smtClean="0"/>
              <a:t>phtalates</a:t>
            </a:r>
            <a:r>
              <a:rPr lang="en-US" sz="2800" dirty="0" smtClean="0"/>
              <a:t>, etc.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Persistent organic chemicals accumulate in the fats of the animals we eat, and thus accumulate even more in our fat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Pesticides are usually </a:t>
            </a:r>
            <a:r>
              <a:rPr lang="en-US" sz="2800" dirty="0" err="1" smtClean="0"/>
              <a:t>neurotoxic</a:t>
            </a:r>
            <a:r>
              <a:rPr lang="en-US" sz="2800" dirty="0" smtClean="0"/>
              <a:t> to insects, and to us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Pesticide exposure can increase the risk of Parkinson’s Disease up to 7-fold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dirty="0" smtClean="0"/>
              <a:t>ENVIRONMENTAL HEALTH PERSPECTIVES 112:950 (2004)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defRPr/>
            </a:pPr>
            <a:endParaRPr lang="en-US" dirty="0" smtClean="0"/>
          </a:p>
          <a:p>
            <a:pPr lvl="1" eaLnBrk="1" hangingPunct="1">
              <a:lnSpc>
                <a:spcPct val="90000"/>
              </a:lnSpc>
              <a:defRPr/>
            </a:pPr>
            <a:endParaRPr lang="en-US" dirty="0" smtClean="0"/>
          </a:p>
          <a:p>
            <a:pPr eaLnBrk="1" hangingPunct="1">
              <a:lnSpc>
                <a:spcPct val="90000"/>
              </a:lnSpc>
              <a:defRPr/>
            </a:pPr>
            <a:endParaRPr lang="en-US" dirty="0" smtClean="0"/>
          </a:p>
          <a:p>
            <a:pPr eaLnBrk="1" hangingPunct="1">
              <a:lnSpc>
                <a:spcPct val="90000"/>
              </a:lnSpc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77ABA547-72FD-44C8-93CB-0B3203BAD287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4956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28600" y="228600"/>
            <a:ext cx="8763000" cy="6096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 smtClean="0">
                <a:solidFill>
                  <a:srgbClr val="FFFF00"/>
                </a:solidFill>
              </a:rPr>
              <a:t>Toxins in </a:t>
            </a:r>
            <a:r>
              <a:rPr lang="en-US" sz="4000" dirty="0" smtClean="0">
                <a:solidFill>
                  <a:srgbClr val="FFFF00"/>
                </a:solidFill>
              </a:rPr>
              <a:t>Meat </a:t>
            </a:r>
          </a:p>
        </p:txBody>
      </p:sp>
      <p:sp>
        <p:nvSpPr>
          <p:cNvPr id="495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90600"/>
            <a:ext cx="9144000" cy="5638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400" dirty="0" smtClean="0"/>
              <a:t>Nitrates </a:t>
            </a:r>
            <a:r>
              <a:rPr lang="en-US" sz="2400" dirty="0" smtClean="0"/>
              <a:t>in processed meats (</a:t>
            </a:r>
            <a:r>
              <a:rPr lang="en-US" sz="2400" dirty="0" err="1" smtClean="0"/>
              <a:t>sausages,salami,bacon</a:t>
            </a:r>
            <a:r>
              <a:rPr lang="en-US" sz="2400" dirty="0" smtClean="0"/>
              <a:t>) have been shown to cause insulin resistance and atherosclerosis. Red meat increases risk of ischemic stroke.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dirty="0" smtClean="0"/>
              <a:t>PNAS 75:233 (2017)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 smtClean="0"/>
              <a:t>TMAO (</a:t>
            </a:r>
            <a:r>
              <a:rPr lang="en-US" sz="2400" dirty="0" err="1" smtClean="0"/>
              <a:t>TriMethylAmine</a:t>
            </a:r>
            <a:r>
              <a:rPr lang="en-US" sz="2400" dirty="0" smtClean="0"/>
              <a:t> N-Oxide, unpleasant odor of rotting fish) contributes to atherosclerosis. Intestinal </a:t>
            </a:r>
            <a:r>
              <a:rPr lang="en-US" sz="2400" dirty="0" err="1" smtClean="0"/>
              <a:t>microbiota</a:t>
            </a:r>
            <a:r>
              <a:rPr lang="en-US" sz="2400" dirty="0" smtClean="0"/>
              <a:t> produce TMAO from meat in meat-eaters, but not in vegetarians who are experimentally fed meat.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dirty="0" smtClean="0"/>
              <a:t>NATURE MEDICINE 19:576 (2013</a:t>
            </a:r>
            <a:r>
              <a:rPr lang="en-US" sz="2000" dirty="0" smtClean="0"/>
              <a:t>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 smtClean="0"/>
              <a:t>DDT was banned in the US in 1972, PCBs (</a:t>
            </a:r>
            <a:r>
              <a:rPr lang="en-US" sz="2400" dirty="0" err="1" smtClean="0"/>
              <a:t>PolyChlorinated</a:t>
            </a:r>
            <a:r>
              <a:rPr lang="en-US" sz="2400" dirty="0" smtClean="0"/>
              <a:t> Biphenyls) were banned in 1979, but harmful pesticide use continues and these organic substances persist in fat tissue of animals and </a:t>
            </a:r>
            <a:r>
              <a:rPr lang="en-US" sz="2400" dirty="0" err="1" smtClean="0"/>
              <a:t>bioaccumulate</a:t>
            </a:r>
            <a:r>
              <a:rPr lang="en-US" sz="2400" dirty="0" smtClean="0"/>
              <a:t> in the fat of humans that eat meat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 smtClean="0"/>
              <a:t>PCBs </a:t>
            </a:r>
            <a:r>
              <a:rPr lang="en-US" sz="2400" dirty="0" smtClean="0"/>
              <a:t>substantially increase TMAO formation in the liver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dirty="0" smtClean="0"/>
              <a:t>JOURNAL OF NUTRITIONAL BIOCHEMISTRY 33:145 (2016)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dirty="0" smtClean="0"/>
          </a:p>
          <a:p>
            <a:pPr eaLnBrk="1" hangingPunct="1">
              <a:lnSpc>
                <a:spcPct val="90000"/>
              </a:lnSpc>
              <a:defRPr/>
            </a:pPr>
            <a:endParaRPr lang="en-US" dirty="0" smtClean="0"/>
          </a:p>
          <a:p>
            <a:pPr eaLnBrk="1" hangingPunct="1">
              <a:lnSpc>
                <a:spcPct val="90000"/>
              </a:lnSpc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2144DAA2-0E86-4380-A4B3-F0FC43A770E2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9297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52400" y="0"/>
            <a:ext cx="8534400" cy="8382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>
                <a:solidFill>
                  <a:srgbClr val="FFFF00"/>
                </a:solidFill>
              </a:rPr>
              <a:t>Healthy </a:t>
            </a:r>
            <a:r>
              <a:rPr lang="en-US" sz="3600" dirty="0" err="1" smtClean="0">
                <a:solidFill>
                  <a:srgbClr val="FFFF00"/>
                </a:solidFill>
              </a:rPr>
              <a:t>Ketogenic</a:t>
            </a:r>
            <a:r>
              <a:rPr lang="en-US" sz="3600" dirty="0" smtClean="0">
                <a:solidFill>
                  <a:srgbClr val="FFFF00"/>
                </a:solidFill>
              </a:rPr>
              <a:t> Diet Practices</a:t>
            </a:r>
          </a:p>
        </p:txBody>
      </p:sp>
      <p:sp>
        <p:nvSpPr>
          <p:cNvPr id="929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838200"/>
            <a:ext cx="9144000" cy="4267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Avoiding carbohydrates should not mean avoiding fiber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Dietary fiber can be transformed into </a:t>
            </a:r>
            <a:r>
              <a:rPr lang="en-US" sz="2800" dirty="0" smtClean="0"/>
              <a:t>the beneficial          short-chain </a:t>
            </a:r>
            <a:r>
              <a:rPr lang="en-US" sz="2800" dirty="0" smtClean="0"/>
              <a:t>fatty acid </a:t>
            </a:r>
            <a:r>
              <a:rPr lang="en-US" sz="2800" b="1" dirty="0" smtClean="0"/>
              <a:t>butyrate</a:t>
            </a:r>
            <a:r>
              <a:rPr lang="en-US" sz="2800" dirty="0" smtClean="0"/>
              <a:t> in the colon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smtClean="0"/>
              <a:t>Butyrate is the main </a:t>
            </a:r>
            <a:r>
              <a:rPr lang="en-US" sz="2400" dirty="0" smtClean="0"/>
              <a:t>energy source for colon cells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Dietary fiber reduces the risk of obesity and insulin resistance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Dietary fiber reduces the risk of colon cancer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smtClean="0"/>
              <a:t>NUTRIENTS 9:1348 (2017)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Mice with extended </a:t>
            </a:r>
            <a:r>
              <a:rPr lang="en-US" sz="2800" dirty="0" err="1" smtClean="0"/>
              <a:t>healthspan</a:t>
            </a:r>
            <a:r>
              <a:rPr lang="en-US" sz="2800" dirty="0" smtClean="0"/>
              <a:t> on a </a:t>
            </a:r>
            <a:r>
              <a:rPr lang="en-US" sz="2800" dirty="0" err="1" smtClean="0"/>
              <a:t>ketogenic</a:t>
            </a:r>
            <a:r>
              <a:rPr lang="en-US" sz="2800" dirty="0" smtClean="0"/>
              <a:t> diet have not been dining on Kentucky Fried </a:t>
            </a:r>
            <a:r>
              <a:rPr lang="en-US" sz="2800" dirty="0" smtClean="0"/>
              <a:t>Chicken (AGEs)</a:t>
            </a:r>
            <a:endParaRPr lang="en-US" sz="2800" dirty="0" smtClean="0"/>
          </a:p>
          <a:p>
            <a:pPr eaLnBrk="1" hangingPunct="1">
              <a:lnSpc>
                <a:spcPct val="90000"/>
              </a:lnSpc>
              <a:buNone/>
              <a:defRPr/>
            </a:pPr>
            <a:r>
              <a:rPr lang="en-US" sz="2800" dirty="0" smtClean="0"/>
              <a:t>   </a:t>
            </a:r>
          </a:p>
          <a:p>
            <a:pPr eaLnBrk="1" hangingPunct="1">
              <a:lnSpc>
                <a:spcPct val="90000"/>
              </a:lnSpc>
              <a:buNone/>
              <a:defRPr/>
            </a:pPr>
            <a:r>
              <a:rPr lang="en-US" baseline="30000" dirty="0" smtClean="0"/>
              <a:t>				</a:t>
            </a:r>
          </a:p>
          <a:p>
            <a:pPr lvl="2" eaLnBrk="1" hangingPunct="1">
              <a:lnSpc>
                <a:spcPct val="90000"/>
              </a:lnSpc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2144DAA2-0E86-4380-A4B3-F0FC43A770E2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9297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52400" y="0"/>
            <a:ext cx="8534400" cy="8382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>
                <a:solidFill>
                  <a:srgbClr val="FFFF00"/>
                </a:solidFill>
              </a:rPr>
              <a:t>Healthy </a:t>
            </a:r>
            <a:r>
              <a:rPr lang="en-US" sz="3600" dirty="0" err="1" smtClean="0">
                <a:solidFill>
                  <a:srgbClr val="FFFF00"/>
                </a:solidFill>
              </a:rPr>
              <a:t>Ketogenic</a:t>
            </a:r>
            <a:r>
              <a:rPr lang="en-US" sz="3600" dirty="0" smtClean="0">
                <a:solidFill>
                  <a:srgbClr val="FFFF00"/>
                </a:solidFill>
              </a:rPr>
              <a:t> Diet Practices</a:t>
            </a:r>
          </a:p>
        </p:txBody>
      </p:sp>
      <p:sp>
        <p:nvSpPr>
          <p:cNvPr id="929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838200"/>
            <a:ext cx="9144000" cy="3124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3600" dirty="0" smtClean="0"/>
              <a:t>Get fat (and protein) from plants not animals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Olive oil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Avocado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Nuts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Seeds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3600" dirty="0" smtClean="0"/>
              <a:t>Eat high-fiber foods (with healthy oils)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Avocado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Broccoli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Cauliflower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Leafy Greens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Lentils and other beans</a:t>
            </a:r>
          </a:p>
          <a:p>
            <a:pPr lvl="1" eaLnBrk="1" hangingPunct="1">
              <a:lnSpc>
                <a:spcPct val="90000"/>
              </a:lnSpc>
              <a:defRPr/>
            </a:pPr>
            <a:endParaRPr lang="en-US" sz="2000" dirty="0" smtClean="0"/>
          </a:p>
          <a:p>
            <a:pPr lvl="1" eaLnBrk="1" hangingPunct="1">
              <a:lnSpc>
                <a:spcPct val="90000"/>
              </a:lnSpc>
              <a:defRPr/>
            </a:pPr>
            <a:endParaRPr lang="en-US" sz="2000" dirty="0" smtClean="0"/>
          </a:p>
          <a:p>
            <a:pPr eaLnBrk="1" hangingPunct="1">
              <a:lnSpc>
                <a:spcPct val="90000"/>
              </a:lnSpc>
              <a:buNone/>
              <a:defRPr/>
            </a:pPr>
            <a:r>
              <a:rPr lang="en-US" sz="2800" dirty="0" smtClean="0"/>
              <a:t>   </a:t>
            </a:r>
          </a:p>
          <a:p>
            <a:pPr eaLnBrk="1" hangingPunct="1">
              <a:lnSpc>
                <a:spcPct val="90000"/>
              </a:lnSpc>
              <a:buNone/>
              <a:defRPr/>
            </a:pPr>
            <a:r>
              <a:rPr lang="en-US" baseline="30000" dirty="0" smtClean="0"/>
              <a:t>				</a:t>
            </a:r>
          </a:p>
          <a:p>
            <a:pPr lvl="2" eaLnBrk="1" hangingPunct="1">
              <a:lnSpc>
                <a:spcPct val="90000"/>
              </a:lnSpc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B8C44D23-342E-4468-951E-ACD998BF2FD2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4956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0"/>
            <a:ext cx="9144000" cy="14478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 smtClean="0">
                <a:solidFill>
                  <a:srgbClr val="FFFF00"/>
                </a:solidFill>
              </a:rPr>
              <a:t>89,224 California Seventh-Day Adventists</a:t>
            </a:r>
            <a:br>
              <a:rPr lang="en-US" sz="40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>American Journal of Clinical Nutrition 89:1607S (2009)</a:t>
            </a:r>
          </a:p>
        </p:txBody>
      </p:sp>
      <p:sp>
        <p:nvSpPr>
          <p:cNvPr id="495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90600"/>
            <a:ext cx="9144000" cy="5410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endParaRPr lang="en-US" dirty="0" smtClean="0"/>
          </a:p>
          <a:p>
            <a:pPr lvl="1" eaLnBrk="1" hangingPunct="1">
              <a:lnSpc>
                <a:spcPct val="90000"/>
              </a:lnSpc>
              <a:defRPr/>
            </a:pPr>
            <a:endParaRPr lang="en-US" dirty="0" smtClean="0"/>
          </a:p>
          <a:p>
            <a:pPr eaLnBrk="1" hangingPunct="1">
              <a:lnSpc>
                <a:spcPct val="90000"/>
              </a:lnSpc>
              <a:defRPr/>
            </a:pPr>
            <a:endParaRPr lang="en-US" dirty="0" smtClean="0"/>
          </a:p>
          <a:p>
            <a:pPr eaLnBrk="1" hangingPunct="1">
              <a:lnSpc>
                <a:spcPct val="90000"/>
              </a:lnSpc>
              <a:defRPr/>
            </a:pPr>
            <a:endParaRPr lang="en-US" dirty="0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81000" y="1752600"/>
          <a:ext cx="8534400" cy="45187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/>
                <a:gridCol w="990600"/>
                <a:gridCol w="2057400"/>
                <a:gridCol w="3200400"/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DIET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BMI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DIABETES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HYPERTENSION</a:t>
                      </a:r>
                      <a:endParaRPr lang="en-US" sz="2800" dirty="0"/>
                    </a:p>
                  </a:txBody>
                  <a:tcPr/>
                </a:tc>
              </a:tr>
              <a:tr h="958244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Omnivores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28.26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1.00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1.00</a:t>
                      </a:r>
                      <a:endParaRPr lang="en-US" sz="2800" dirty="0"/>
                    </a:p>
                  </a:txBody>
                  <a:tcPr/>
                </a:tc>
              </a:tr>
              <a:tr h="958244">
                <a:tc>
                  <a:txBody>
                    <a:bodyPr/>
                    <a:lstStyle/>
                    <a:p>
                      <a:r>
                        <a:rPr lang="en-US" sz="2000" b="1" dirty="0" err="1" smtClean="0"/>
                        <a:t>Pesco</a:t>
                      </a:r>
                      <a:r>
                        <a:rPr lang="en-US" sz="2000" b="1" baseline="0" dirty="0" smtClean="0"/>
                        <a:t> (Fish)-eating </a:t>
                      </a:r>
                    </a:p>
                    <a:p>
                      <a:r>
                        <a:rPr lang="en-US" sz="2000" b="1" baseline="0" dirty="0" smtClean="0"/>
                        <a:t>Vegetarian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25.73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0.49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0.62</a:t>
                      </a:r>
                      <a:endParaRPr lang="en-US" sz="2800" dirty="0"/>
                    </a:p>
                  </a:txBody>
                  <a:tcPr/>
                </a:tc>
              </a:tr>
              <a:tr h="958244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Lacto-</a:t>
                      </a:r>
                      <a:r>
                        <a:rPr lang="en-US" sz="2000" b="1" dirty="0" err="1" smtClean="0"/>
                        <a:t>ovo</a:t>
                      </a:r>
                      <a:endParaRPr lang="en-US" sz="2000" b="1" dirty="0" smtClean="0"/>
                    </a:p>
                    <a:p>
                      <a:r>
                        <a:rPr lang="en-US" sz="2000" b="1" dirty="0" smtClean="0"/>
                        <a:t>Vegetarian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25.48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0.39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0.45</a:t>
                      </a:r>
                      <a:endParaRPr lang="en-US" sz="2800" dirty="0"/>
                    </a:p>
                  </a:txBody>
                  <a:tcPr/>
                </a:tc>
              </a:tr>
              <a:tr h="958244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Vegan</a:t>
                      </a:r>
                    </a:p>
                    <a:p>
                      <a:r>
                        <a:rPr lang="en-US" sz="2000" b="1" dirty="0" smtClean="0"/>
                        <a:t>(no</a:t>
                      </a:r>
                      <a:r>
                        <a:rPr lang="en-US" sz="2000" b="1" baseline="0" dirty="0" smtClean="0"/>
                        <a:t> </a:t>
                      </a:r>
                      <a:r>
                        <a:rPr lang="en-US" sz="2000" b="1" baseline="0" dirty="0" err="1" smtClean="0"/>
                        <a:t>daiiry</a:t>
                      </a:r>
                      <a:r>
                        <a:rPr lang="en-US" sz="2000" b="1" baseline="0" dirty="0" smtClean="0"/>
                        <a:t>)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23.13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0.22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0.25</a:t>
                      </a:r>
                      <a:endParaRPr lang="en-US" sz="2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B025AAD0-E705-4E47-91BF-8AF1547DFBD0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4956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0"/>
            <a:ext cx="9144000" cy="14478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 smtClean="0">
                <a:solidFill>
                  <a:srgbClr val="FFFF00"/>
                </a:solidFill>
              </a:rPr>
              <a:t>Seventh-Day Adventists US &amp; Canada</a:t>
            </a:r>
            <a:br>
              <a:rPr lang="en-US" sz="40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>NUTRIENTS 6:2131 (2014)</a:t>
            </a:r>
          </a:p>
        </p:txBody>
      </p:sp>
      <p:sp>
        <p:nvSpPr>
          <p:cNvPr id="495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76400"/>
            <a:ext cx="9144000" cy="4724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endParaRPr lang="en-US" dirty="0" smtClean="0"/>
          </a:p>
          <a:p>
            <a:pPr lvl="1" eaLnBrk="1" hangingPunct="1">
              <a:lnSpc>
                <a:spcPct val="90000"/>
              </a:lnSpc>
              <a:defRPr/>
            </a:pPr>
            <a:endParaRPr lang="en-US" dirty="0" smtClean="0"/>
          </a:p>
          <a:p>
            <a:pPr eaLnBrk="1" hangingPunct="1">
              <a:lnSpc>
                <a:spcPct val="90000"/>
              </a:lnSpc>
              <a:defRPr/>
            </a:pPr>
            <a:endParaRPr lang="en-US" dirty="0" smtClean="0"/>
          </a:p>
          <a:p>
            <a:pPr eaLnBrk="1" hangingPunct="1">
              <a:lnSpc>
                <a:spcPct val="90000"/>
              </a:lnSpc>
              <a:defRPr/>
            </a:pPr>
            <a:endParaRPr lang="en-US" dirty="0" smtClean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762000" y="1397000"/>
          <a:ext cx="7620000" cy="447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1800"/>
                <a:gridCol w="2108200"/>
                <a:gridCol w="2540000"/>
              </a:tblGrid>
              <a:tr h="5588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CAUSE OF DEATH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OMNIVORES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VEGETARIANS</a:t>
                      </a:r>
                      <a:endParaRPr lang="en-US" dirty="0"/>
                    </a:p>
                  </a:txBody>
                  <a:tcPr/>
                </a:tc>
              </a:tr>
              <a:tr h="55880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CARDIOVASCULAR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58800"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Male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1.00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0.71</a:t>
                      </a:r>
                      <a:endParaRPr lang="en-US" sz="2400" dirty="0"/>
                    </a:p>
                  </a:txBody>
                  <a:tcPr/>
                </a:tc>
              </a:tr>
              <a:tr h="558800"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Female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1.00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0.99</a:t>
                      </a:r>
                      <a:endParaRPr lang="en-US" sz="2400" dirty="0"/>
                    </a:p>
                  </a:txBody>
                  <a:tcPr/>
                </a:tc>
              </a:tr>
              <a:tr h="55880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CANCER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1.00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0.92</a:t>
                      </a:r>
                      <a:endParaRPr lang="en-US" sz="2400" dirty="0"/>
                    </a:p>
                  </a:txBody>
                  <a:tcPr/>
                </a:tc>
              </a:tr>
              <a:tr h="55880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ALL</a:t>
                      </a:r>
                      <a:r>
                        <a:rPr lang="en-US" sz="2400" baseline="0" dirty="0" smtClean="0"/>
                        <a:t> CAUSES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</a:tr>
              <a:tr h="558800"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Male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1.00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0.82</a:t>
                      </a:r>
                      <a:endParaRPr lang="en-US" sz="2400" dirty="0"/>
                    </a:p>
                  </a:txBody>
                  <a:tcPr/>
                </a:tc>
              </a:tr>
              <a:tr h="558800"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Female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1.00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0.93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2144DAA2-0E86-4380-A4B3-F0FC43A770E2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9297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52400" y="0"/>
            <a:ext cx="8534400" cy="4800600"/>
          </a:xfrm>
        </p:spPr>
        <p:txBody>
          <a:bodyPr/>
          <a:lstStyle/>
          <a:p>
            <a:pPr eaLnBrk="1" hangingPunct="1">
              <a:defRPr/>
            </a:pPr>
            <a:r>
              <a:rPr lang="en-US" sz="6000" dirty="0" err="1" smtClean="0">
                <a:solidFill>
                  <a:srgbClr val="FFFF00"/>
                </a:solidFill>
              </a:rPr>
              <a:t>Ketones</a:t>
            </a:r>
            <a:r>
              <a:rPr lang="en-US" sz="6000" dirty="0" smtClean="0">
                <a:solidFill>
                  <a:srgbClr val="FFFF00"/>
                </a:solidFill>
              </a:rPr>
              <a:t>: Chemistry, Biochemistry, and Physiology</a:t>
            </a:r>
          </a:p>
        </p:txBody>
      </p:sp>
      <p:sp>
        <p:nvSpPr>
          <p:cNvPr id="929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838200"/>
            <a:ext cx="9144000" cy="5791200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  <a:defRPr/>
            </a:pPr>
            <a:endParaRPr lang="en-US" sz="1600" dirty="0" smtClean="0"/>
          </a:p>
          <a:p>
            <a:pPr eaLnBrk="1" hangingPunct="1">
              <a:lnSpc>
                <a:spcPct val="90000"/>
              </a:lnSpc>
              <a:buNone/>
              <a:defRPr/>
            </a:pPr>
            <a:r>
              <a:rPr lang="en-US" baseline="30000" dirty="0" smtClean="0"/>
              <a:t>		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3124200" y="6248400"/>
            <a:ext cx="2895600" cy="476250"/>
          </a:xfrm>
          <a:noFill/>
        </p:spPr>
        <p:txBody>
          <a:bodyPr/>
          <a:lstStyle/>
          <a:p>
            <a:pPr algn="ctr"/>
            <a:fld id="{416969FC-0AA5-4562-8EDD-2C3C0825325E}" type="slidenum">
              <a:rPr lang="en-US" altLang="en-US" sz="1600" b="1" smtClean="0">
                <a:solidFill>
                  <a:schemeClr val="tx2"/>
                </a:solidFill>
                <a:latin typeface="Garamond" pitchFamily="18" charset="0"/>
              </a:rPr>
              <a:pPr algn="ctr"/>
              <a:t>17</a:t>
            </a:fld>
            <a:endParaRPr lang="en-US" altLang="en-US" sz="1600" b="1" smtClean="0">
              <a:solidFill>
                <a:schemeClr val="tx2"/>
              </a:solidFill>
              <a:latin typeface="Garamond" pitchFamily="18" charset="0"/>
            </a:endParaRPr>
          </a:p>
        </p:txBody>
      </p:sp>
      <p:sp>
        <p:nvSpPr>
          <p:cNvPr id="49357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28600" y="0"/>
            <a:ext cx="8763000" cy="762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 smtClean="0">
                <a:solidFill>
                  <a:srgbClr val="FFFF00"/>
                </a:solidFill>
              </a:rPr>
              <a:t>Short-Chain Fatty Acids (SCFAs)</a:t>
            </a:r>
            <a:endParaRPr sz="3600" smtClean="0">
              <a:solidFill>
                <a:srgbClr val="FFFF00"/>
              </a:solidFill>
            </a:endParaRPr>
          </a:p>
        </p:txBody>
      </p:sp>
      <p:pic>
        <p:nvPicPr>
          <p:cNvPr id="9220" name="Picture 6" descr="GTT_2-hour_PG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609600" y="990600"/>
            <a:ext cx="78486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0" y="4114800"/>
            <a:ext cx="91440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r>
              <a:rPr lang="en-US" sz="2400" b="0" kern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Acetic acid (acetate) and </a:t>
            </a:r>
            <a:r>
              <a:rPr lang="en-US" sz="2400" b="0" kern="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propionic</a:t>
            </a:r>
            <a:r>
              <a:rPr lang="en-US" sz="2400" b="0" kern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acid (propionate) are mostly absorbed into the bloodstream, but butyric acid (butyrate) mostly remains in the colon, providing 70% of energy for colon cells</a:t>
            </a:r>
          </a:p>
          <a:p>
            <a:pPr marL="800100" lvl="1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r>
              <a:rPr lang="en-US" sz="1800" b="0" kern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INTERNATIONAL JOURNAL OF MOLECULAR SCIENCES 20:1214 (2019)</a:t>
            </a:r>
            <a:endParaRPr lang="en-US" sz="1800" b="0" kern="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r>
              <a:rPr lang="en-US" sz="2400" b="0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Colon cancer cells use glucose, not butyrate for energy, so the excess butyrate modifies gene expression arresting growth and kill cancer cells</a:t>
            </a:r>
          </a:p>
          <a:p>
            <a:pPr marL="800100" lvl="1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r>
              <a:rPr lang="en-US" sz="1800" b="0" kern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INTERNATIONAL JOURNAL OF MOLECULAR SCIENCES 22:3061 (2020)</a:t>
            </a:r>
          </a:p>
          <a:p>
            <a:pPr marL="800100" lvl="1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endParaRPr lang="en-US" sz="2400" b="0" kern="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endParaRPr lang="en-US" sz="2000" b="0" kern="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742950" lvl="1" indent="-285750" ea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/>
            </a:pPr>
            <a:endParaRPr lang="en-US" sz="2000" b="0" kern="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742950" lvl="1" indent="-285750" ea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/>
            </a:pPr>
            <a:endParaRPr lang="en-US" sz="2000" b="0" kern="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742950" lvl="1" indent="-285750" ea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/>
            </a:pPr>
            <a:endParaRPr lang="en-US" sz="2000" b="0" kern="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742950" lvl="1" indent="-285750" ea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/>
            </a:pPr>
            <a:endParaRPr lang="en-US" sz="1600" b="0" kern="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endParaRPr lang="en-US" sz="2400" b="0" kern="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endParaRPr lang="en-US" sz="3200" b="0" kern="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2144DAA2-0E86-4380-A4B3-F0FC43A770E2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9297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28600" y="274638"/>
            <a:ext cx="8763000" cy="411162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dirty="0" smtClean="0">
                <a:solidFill>
                  <a:srgbClr val="FFFF00"/>
                </a:solidFill>
              </a:rPr>
              <a:t>Short-Chain Fatty Acid (SCFA) benefits</a:t>
            </a:r>
          </a:p>
        </p:txBody>
      </p:sp>
      <p:sp>
        <p:nvSpPr>
          <p:cNvPr id="929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14400"/>
            <a:ext cx="9144000" cy="5791200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  <a:buNone/>
              <a:defRPr/>
            </a:pPr>
            <a:r>
              <a:rPr lang="en-US" baseline="30000" dirty="0" smtClean="0"/>
              <a:t>				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 smtClean="0"/>
              <a:t>SCFAs can inhibit inflammatory cytokines and lower blood pressure</a:t>
            </a:r>
          </a:p>
          <a:p>
            <a:pPr marL="800100" lvl="1" indent="-342900">
              <a:buClr>
                <a:schemeClr val="hlink"/>
              </a:buClr>
              <a:defRPr/>
            </a:pPr>
            <a:r>
              <a:rPr lang="en-US" sz="1800" dirty="0" smtClean="0"/>
              <a:t>INTERNATIONAL JOURNAL OF MOLECULAR SCIENCES 21:6356 (2020)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 smtClean="0"/>
              <a:t>Butyrate induces the secretion of the hormones GLP-1 and PYY, reducing appetite and increasing insulin sensitivity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dirty="0" smtClean="0"/>
              <a:t>MOLECULES 26:682 (2021)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 smtClean="0"/>
              <a:t>SCFAs, especially </a:t>
            </a:r>
            <a:r>
              <a:rPr lang="en-US" sz="2400" dirty="0" err="1" smtClean="0"/>
              <a:t>butryrate</a:t>
            </a:r>
            <a:r>
              <a:rPr lang="en-US" sz="2400" dirty="0" smtClean="0"/>
              <a:t>, increase colon </a:t>
            </a:r>
            <a:r>
              <a:rPr lang="en-US" sz="2400" dirty="0" err="1" smtClean="0"/>
              <a:t>mucin</a:t>
            </a:r>
            <a:r>
              <a:rPr lang="en-US" sz="2400" dirty="0" smtClean="0"/>
              <a:t> and tight-junction proteins, improving intestinal barrier </a:t>
            </a:r>
            <a:r>
              <a:rPr lang="en-US" sz="2400" dirty="0" smtClean="0"/>
              <a:t>(</a:t>
            </a:r>
            <a:r>
              <a:rPr lang="en-US" sz="2400" dirty="0" smtClean="0"/>
              <a:t>preventing</a:t>
            </a:r>
            <a:r>
              <a:rPr lang="en-US" sz="2400" dirty="0" smtClean="0"/>
              <a:t> </a:t>
            </a:r>
            <a:r>
              <a:rPr lang="en-US" sz="2400" dirty="0" smtClean="0"/>
              <a:t>“leaky gut”)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dirty="0" smtClean="0"/>
              <a:t>NUTRIENTS 10:1499 (2018)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 smtClean="0"/>
              <a:t>Rats fed resistant starch had increased SCFA and 33% life extension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400" dirty="0" smtClean="0"/>
              <a:t> </a:t>
            </a:r>
            <a:r>
              <a:rPr lang="en-US" sz="1800" dirty="0" smtClean="0"/>
              <a:t>BRITISH JOURNAL OF NUTRITION 100:1192  (2008)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 smtClean="0"/>
              <a:t>Elderly humans fed resistant starch for three months showed  reduced  </a:t>
            </a:r>
            <a:r>
              <a:rPr lang="en-US" sz="2400" dirty="0" err="1" smtClean="0"/>
              <a:t>Proteobacteria</a:t>
            </a:r>
            <a:r>
              <a:rPr lang="en-US" sz="2400" dirty="0" smtClean="0"/>
              <a:t> (Gram negative), increased healthy </a:t>
            </a:r>
            <a:r>
              <a:rPr lang="en-US" sz="2400" i="1" dirty="0" err="1" smtClean="0"/>
              <a:t>Bifidobacteria</a:t>
            </a:r>
            <a:r>
              <a:rPr lang="en-US" sz="2400" dirty="0" smtClean="0"/>
              <a:t>, and increased SCFA in their gut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 smtClean="0"/>
              <a:t>CLINICAL NUTRITION 37:797 (2018)</a:t>
            </a:r>
            <a:r>
              <a:rPr lang="en-US" sz="1400" dirty="0" smtClean="0"/>
              <a:t/>
            </a:r>
            <a:br>
              <a:rPr lang="en-US" sz="1400" dirty="0" smtClean="0"/>
            </a:br>
            <a:endParaRPr lang="en-US" sz="1600" dirty="0" smtClean="0"/>
          </a:p>
          <a:p>
            <a:pPr eaLnBrk="1" hangingPunct="1">
              <a:lnSpc>
                <a:spcPct val="90000"/>
              </a:lnSpc>
              <a:defRPr/>
            </a:pPr>
            <a:endParaRPr lang="en-US" sz="2400" dirty="0" smtClean="0"/>
          </a:p>
          <a:p>
            <a:pPr lvl="1" eaLnBrk="1" hangingPunct="1">
              <a:lnSpc>
                <a:spcPct val="90000"/>
              </a:lnSpc>
              <a:defRPr/>
            </a:pPr>
            <a:endParaRPr lang="en-US" sz="2000" dirty="0" smtClean="0"/>
          </a:p>
          <a:p>
            <a:pPr lvl="1" eaLnBrk="1" hangingPunct="1">
              <a:lnSpc>
                <a:spcPct val="90000"/>
              </a:lnSpc>
              <a:defRPr/>
            </a:pPr>
            <a:endParaRPr lang="en-US" sz="2000" dirty="0" smtClean="0"/>
          </a:p>
          <a:p>
            <a:pPr lvl="1" eaLnBrk="1" hangingPunct="1">
              <a:lnSpc>
                <a:spcPct val="90000"/>
              </a:lnSpc>
              <a:defRPr/>
            </a:pP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3124200" y="6248400"/>
            <a:ext cx="2895600" cy="476250"/>
          </a:xfrm>
          <a:noFill/>
        </p:spPr>
        <p:txBody>
          <a:bodyPr/>
          <a:lstStyle/>
          <a:p>
            <a:pPr algn="ctr"/>
            <a:fld id="{8335A45B-AB26-4DD6-A0CA-9CC01A0A91A3}" type="slidenum">
              <a:rPr lang="en-US" altLang="en-US" sz="1600" b="1" smtClean="0">
                <a:solidFill>
                  <a:schemeClr val="tx2"/>
                </a:solidFill>
                <a:latin typeface="Garamond" pitchFamily="18" charset="0"/>
              </a:rPr>
              <a:pPr algn="ctr"/>
              <a:t>19</a:t>
            </a:fld>
            <a:endParaRPr lang="en-US" altLang="en-US" sz="1600" b="1" smtClean="0">
              <a:solidFill>
                <a:schemeClr val="tx2"/>
              </a:solidFill>
              <a:latin typeface="Garamond" pitchFamily="18" charset="0"/>
            </a:endParaRPr>
          </a:p>
        </p:txBody>
      </p:sp>
      <p:sp>
        <p:nvSpPr>
          <p:cNvPr id="49357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0"/>
            <a:ext cx="9144000" cy="19812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rgbClr val="FFFF00"/>
                </a:solidFill>
              </a:rPr>
              <a:t>Butyric Acid </a:t>
            </a:r>
            <a:r>
              <a:rPr lang="en-US" dirty="0" smtClean="0">
                <a:solidFill>
                  <a:srgbClr val="FFFF00"/>
                </a:solidFill>
              </a:rPr>
              <a:t>(Butyrate) Structure                    </a:t>
            </a:r>
            <a:r>
              <a:rPr lang="en-US" sz="2800" dirty="0" smtClean="0">
                <a:solidFill>
                  <a:srgbClr val="FFFF00"/>
                </a:solidFill>
              </a:rPr>
              <a:t>(short-chain </a:t>
            </a:r>
            <a:r>
              <a:rPr lang="en-US" sz="2800" dirty="0" smtClean="0">
                <a:solidFill>
                  <a:srgbClr val="FFFF00"/>
                </a:solidFill>
              </a:rPr>
              <a:t>fatty acid produced in the colon from fiber)</a:t>
            </a:r>
            <a:endParaRPr sz="2800" smtClean="0">
              <a:solidFill>
                <a:srgbClr val="FFFF00"/>
              </a:solidFill>
            </a:endParaRPr>
          </a:p>
        </p:txBody>
      </p:sp>
      <p:pic>
        <p:nvPicPr>
          <p:cNvPr id="5125" name="Picture 6" descr="GTT_2-hour_PG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1524000" y="2362200"/>
            <a:ext cx="47244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0" y="4876800"/>
            <a:ext cx="87630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r>
              <a:rPr lang="en-US" sz="3600" b="0" kern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Conventional stick-figure with Carbon atoms as corners and Hydrogen atoms hidden</a:t>
            </a:r>
          </a:p>
          <a:p>
            <a:pPr marL="800100" lvl="1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endParaRPr lang="en-US" sz="2800" b="0" dirty="0" smtClean="0"/>
          </a:p>
          <a:p>
            <a:pPr marL="800100" lvl="1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endParaRPr lang="en-US" sz="2800" b="0" dirty="0" smtClean="0"/>
          </a:p>
          <a:p>
            <a:pPr marL="800100" lvl="1" indent="-342900">
              <a:spcBef>
                <a:spcPct val="20000"/>
              </a:spcBef>
              <a:buClr>
                <a:schemeClr val="hlink"/>
              </a:buClr>
              <a:buSzPct val="70000"/>
              <a:defRPr/>
            </a:pPr>
            <a:endParaRPr lang="en-US" sz="2800" b="0" kern="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endParaRPr lang="en-US" sz="2000" b="0" kern="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742950" lvl="1" indent="-285750" ea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/>
            </a:pPr>
            <a:endParaRPr lang="en-US" sz="2000" b="0" kern="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742950" lvl="1" indent="-285750" ea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/>
            </a:pPr>
            <a:endParaRPr lang="en-US" sz="2000" b="0" kern="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742950" lvl="1" indent="-285750" ea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/>
            </a:pPr>
            <a:endParaRPr lang="en-US" sz="2000" b="0" kern="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742950" lvl="1" indent="-285750" ea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/>
            </a:pPr>
            <a:endParaRPr lang="en-US" sz="1600" b="0" kern="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endParaRPr lang="en-US" sz="2400" b="0" kern="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endParaRPr lang="en-US" sz="3200" b="0" kern="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2144DAA2-0E86-4380-A4B3-F0FC43A770E2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9297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52400" y="0"/>
            <a:ext cx="8534400" cy="8382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>
                <a:solidFill>
                  <a:srgbClr val="FFFF00"/>
                </a:solidFill>
              </a:rPr>
              <a:t>Presentation Outline</a:t>
            </a:r>
          </a:p>
        </p:txBody>
      </p:sp>
      <p:sp>
        <p:nvSpPr>
          <p:cNvPr id="929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838200"/>
            <a:ext cx="9144000" cy="5791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(</a:t>
            </a:r>
            <a:r>
              <a:rPr lang="en-US" dirty="0" smtClean="0"/>
              <a:t>1) </a:t>
            </a:r>
            <a:r>
              <a:rPr lang="en-US" dirty="0" err="1" smtClean="0"/>
              <a:t>Ketogenic</a:t>
            </a:r>
            <a:r>
              <a:rPr lang="en-US" dirty="0" smtClean="0"/>
              <a:t> Diet Benefits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smtClean="0"/>
              <a:t>(2) </a:t>
            </a:r>
            <a:r>
              <a:rPr lang="en-US" dirty="0" err="1" smtClean="0"/>
              <a:t>Ketones</a:t>
            </a:r>
            <a:r>
              <a:rPr lang="en-US" dirty="0" smtClean="0"/>
              <a:t>: Chemistry, Biochemistry, and Physiology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smtClean="0"/>
              <a:t>(3) Exogenous </a:t>
            </a:r>
            <a:r>
              <a:rPr lang="en-US" dirty="0" err="1" smtClean="0"/>
              <a:t>Ketones</a:t>
            </a:r>
            <a:endParaRPr lang="en-US" dirty="0" smtClean="0"/>
          </a:p>
          <a:p>
            <a:pPr eaLnBrk="1" hangingPunct="1">
              <a:lnSpc>
                <a:spcPct val="90000"/>
              </a:lnSpc>
              <a:buNone/>
              <a:defRPr/>
            </a:pPr>
            <a:r>
              <a:rPr lang="en-US" baseline="30000" dirty="0" smtClean="0"/>
              <a:t>				</a:t>
            </a:r>
          </a:p>
          <a:p>
            <a:pPr lvl="2" eaLnBrk="1" hangingPunct="1">
              <a:lnSpc>
                <a:spcPct val="90000"/>
              </a:lnSpc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3124200" y="6248400"/>
            <a:ext cx="2895600" cy="476250"/>
          </a:xfrm>
          <a:noFill/>
        </p:spPr>
        <p:txBody>
          <a:bodyPr/>
          <a:lstStyle/>
          <a:p>
            <a:pPr algn="ctr"/>
            <a:fld id="{8335A45B-AB26-4DD6-A0CA-9CC01A0A91A3}" type="slidenum">
              <a:rPr lang="en-US" altLang="en-US" sz="1600" b="1" smtClean="0">
                <a:solidFill>
                  <a:schemeClr val="tx2"/>
                </a:solidFill>
                <a:latin typeface="Garamond" pitchFamily="18" charset="0"/>
              </a:rPr>
              <a:pPr algn="ctr"/>
              <a:t>20</a:t>
            </a:fld>
            <a:endParaRPr lang="en-US" altLang="en-US" sz="1600" b="1" smtClean="0">
              <a:solidFill>
                <a:schemeClr val="tx2"/>
              </a:solidFill>
              <a:latin typeface="Garamond" pitchFamily="18" charset="0"/>
            </a:endParaRPr>
          </a:p>
        </p:txBody>
      </p:sp>
      <p:sp>
        <p:nvSpPr>
          <p:cNvPr id="49357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28600" y="0"/>
            <a:ext cx="8763000" cy="762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0" dirty="0" smtClean="0">
                <a:solidFill>
                  <a:srgbClr val="FFFF00"/>
                </a:solidFill>
              </a:rPr>
              <a:t>Beta-</a:t>
            </a:r>
            <a:r>
              <a:rPr lang="en-US" b="0" dirty="0" err="1" smtClean="0">
                <a:solidFill>
                  <a:srgbClr val="FFFF00"/>
                </a:solidFill>
              </a:rPr>
              <a:t>hydroxybutyrate</a:t>
            </a:r>
            <a:r>
              <a:rPr lang="en-US" b="0" dirty="0" smtClean="0">
                <a:solidFill>
                  <a:srgbClr val="FFFF00"/>
                </a:solidFill>
              </a:rPr>
              <a:t> (</a:t>
            </a:r>
            <a:r>
              <a:rPr lang="el-GR" b="0" dirty="0" smtClean="0">
                <a:solidFill>
                  <a:srgbClr val="FFFF00"/>
                </a:solidFill>
              </a:rPr>
              <a:t>β</a:t>
            </a:r>
            <a:r>
              <a:rPr lang="en-US" b="0" dirty="0" smtClean="0">
                <a:solidFill>
                  <a:srgbClr val="FFFF00"/>
                </a:solidFill>
              </a:rPr>
              <a:t>HB) Structure</a:t>
            </a:r>
            <a:endParaRPr smtClean="0">
              <a:solidFill>
                <a:srgbClr val="FFFF00"/>
              </a:solidFill>
            </a:endParaRPr>
          </a:p>
        </p:txBody>
      </p:sp>
      <p:pic>
        <p:nvPicPr>
          <p:cNvPr id="5125" name="Picture 6" descr="GTT_2-hour_PG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1524000" y="914400"/>
            <a:ext cx="47244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0" y="3733800"/>
            <a:ext cx="87630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r>
              <a:rPr lang="en-US" sz="3600" b="0" kern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-OH (hydroxyl) in the beta position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r>
              <a:rPr lang="en-US" sz="3600" b="0" kern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The main “</a:t>
            </a:r>
            <a:r>
              <a:rPr lang="en-US" sz="3600" b="0" kern="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ketone</a:t>
            </a:r>
            <a:r>
              <a:rPr lang="en-US" sz="3600" b="0" kern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body” in the blood stream 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endParaRPr lang="en-US" sz="3600" b="0" kern="0" dirty="0" smtClean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800100" lvl="1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endParaRPr lang="en-US" sz="2800" b="0" dirty="0" smtClean="0"/>
          </a:p>
          <a:p>
            <a:pPr marL="800100" lvl="1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endParaRPr lang="en-US" sz="2800" b="0" dirty="0" smtClean="0"/>
          </a:p>
          <a:p>
            <a:pPr marL="800100" lvl="1" indent="-342900">
              <a:spcBef>
                <a:spcPct val="20000"/>
              </a:spcBef>
              <a:buClr>
                <a:schemeClr val="hlink"/>
              </a:buClr>
              <a:buSzPct val="70000"/>
              <a:defRPr/>
            </a:pPr>
            <a:endParaRPr lang="en-US" sz="2800" b="0" kern="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endParaRPr lang="en-US" sz="2000" b="0" kern="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742950" lvl="1" indent="-285750" ea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/>
            </a:pPr>
            <a:endParaRPr lang="en-US" sz="2000" b="0" kern="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742950" lvl="1" indent="-285750" ea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/>
            </a:pPr>
            <a:endParaRPr lang="en-US" sz="2000" b="0" kern="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742950" lvl="1" indent="-285750" ea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/>
            </a:pPr>
            <a:endParaRPr lang="en-US" sz="2000" b="0" kern="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742950" lvl="1" indent="-285750" ea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/>
            </a:pPr>
            <a:endParaRPr lang="en-US" sz="1600" b="0" kern="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endParaRPr lang="en-US" sz="2400" b="0" kern="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endParaRPr lang="en-US" sz="3200" b="0" kern="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3124200" y="6248400"/>
            <a:ext cx="2895600" cy="476250"/>
          </a:xfrm>
          <a:noFill/>
        </p:spPr>
        <p:txBody>
          <a:bodyPr/>
          <a:lstStyle/>
          <a:p>
            <a:pPr algn="ctr"/>
            <a:fld id="{8335A45B-AB26-4DD6-A0CA-9CC01A0A91A3}" type="slidenum">
              <a:rPr lang="en-US" altLang="en-US" sz="1600" b="1" smtClean="0">
                <a:solidFill>
                  <a:schemeClr val="tx2"/>
                </a:solidFill>
                <a:latin typeface="Garamond" pitchFamily="18" charset="0"/>
              </a:rPr>
              <a:pPr algn="ctr"/>
              <a:t>21</a:t>
            </a:fld>
            <a:endParaRPr lang="en-US" altLang="en-US" sz="1600" b="1" smtClean="0">
              <a:solidFill>
                <a:schemeClr val="tx2"/>
              </a:solidFill>
              <a:latin typeface="Garamond" pitchFamily="18" charset="0"/>
            </a:endParaRPr>
          </a:p>
        </p:txBody>
      </p:sp>
      <p:sp>
        <p:nvSpPr>
          <p:cNvPr id="49357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28600" y="0"/>
            <a:ext cx="8763000" cy="762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 smtClean="0">
                <a:solidFill>
                  <a:srgbClr val="FFFF00"/>
                </a:solidFill>
              </a:rPr>
              <a:t>Ketone</a:t>
            </a:r>
            <a:r>
              <a:rPr lang="en-US" dirty="0" smtClean="0">
                <a:solidFill>
                  <a:srgbClr val="FFFF00"/>
                </a:solidFill>
              </a:rPr>
              <a:t> Structure</a:t>
            </a:r>
            <a:endParaRPr smtClean="0">
              <a:solidFill>
                <a:srgbClr val="FFFF00"/>
              </a:solidFill>
            </a:endParaRPr>
          </a:p>
        </p:txBody>
      </p:sp>
      <p:pic>
        <p:nvPicPr>
          <p:cNvPr id="5125" name="Picture 6" descr="GTT_2-hour_PG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1524000" y="714375"/>
            <a:ext cx="4724400" cy="413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0" y="4876800"/>
            <a:ext cx="87630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r>
              <a:rPr lang="en-US" sz="4000" b="0" kern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Carbon and Oxygen atoms shown, organic groups shown as R and R’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endParaRPr lang="en-US" sz="2800" b="0" dirty="0" smtClean="0"/>
          </a:p>
          <a:p>
            <a:pPr marL="800100" lvl="1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endParaRPr lang="en-US" sz="2800" b="0" dirty="0" smtClean="0"/>
          </a:p>
          <a:p>
            <a:pPr marL="800100" lvl="1" indent="-342900">
              <a:spcBef>
                <a:spcPct val="20000"/>
              </a:spcBef>
              <a:buClr>
                <a:schemeClr val="hlink"/>
              </a:buClr>
              <a:buSzPct val="70000"/>
              <a:defRPr/>
            </a:pPr>
            <a:endParaRPr lang="en-US" sz="2800" b="0" kern="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endParaRPr lang="en-US" sz="2000" b="0" kern="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742950" lvl="1" indent="-285750" ea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/>
            </a:pPr>
            <a:endParaRPr lang="en-US" sz="2000" b="0" kern="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742950" lvl="1" indent="-285750" ea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/>
            </a:pPr>
            <a:endParaRPr lang="en-US" sz="2000" b="0" kern="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742950" lvl="1" indent="-285750" ea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/>
            </a:pPr>
            <a:endParaRPr lang="en-US" sz="2000" b="0" kern="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742950" lvl="1" indent="-285750" ea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/>
            </a:pPr>
            <a:endParaRPr lang="en-US" sz="1600" b="0" kern="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endParaRPr lang="en-US" sz="2400" b="0" kern="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endParaRPr lang="en-US" sz="3200" b="0" kern="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3124200" y="6248400"/>
            <a:ext cx="2895600" cy="476250"/>
          </a:xfrm>
          <a:noFill/>
        </p:spPr>
        <p:txBody>
          <a:bodyPr/>
          <a:lstStyle/>
          <a:p>
            <a:pPr algn="ctr"/>
            <a:fld id="{8335A45B-AB26-4DD6-A0CA-9CC01A0A91A3}" type="slidenum">
              <a:rPr lang="en-US" altLang="en-US" sz="1600" b="1" smtClean="0">
                <a:solidFill>
                  <a:schemeClr val="tx2"/>
                </a:solidFill>
                <a:latin typeface="Garamond" pitchFamily="18" charset="0"/>
              </a:rPr>
              <a:pPr algn="ctr"/>
              <a:t>22</a:t>
            </a:fld>
            <a:endParaRPr lang="en-US" altLang="en-US" sz="1600" b="1" smtClean="0">
              <a:solidFill>
                <a:schemeClr val="tx2"/>
              </a:solidFill>
              <a:latin typeface="Garamond" pitchFamily="18" charset="0"/>
            </a:endParaRPr>
          </a:p>
        </p:txBody>
      </p:sp>
      <p:sp>
        <p:nvSpPr>
          <p:cNvPr id="49357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28600" y="0"/>
            <a:ext cx="8763000" cy="762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rgbClr val="FFFF00"/>
                </a:solidFill>
              </a:rPr>
              <a:t>The Three Biological </a:t>
            </a:r>
            <a:r>
              <a:rPr lang="en-US" dirty="0" err="1" smtClean="0">
                <a:solidFill>
                  <a:srgbClr val="FFFF00"/>
                </a:solidFill>
              </a:rPr>
              <a:t>Ketones</a:t>
            </a:r>
            <a:endParaRPr smtClean="0">
              <a:solidFill>
                <a:srgbClr val="FFFF00"/>
              </a:solidFill>
            </a:endParaRPr>
          </a:p>
        </p:txBody>
      </p:sp>
      <p:pic>
        <p:nvPicPr>
          <p:cNvPr id="5125" name="Picture 6" descr="GTT_2-hour_PG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533400" y="1066800"/>
            <a:ext cx="800100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0" y="4876800"/>
            <a:ext cx="89916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r>
              <a:rPr lang="en-US" sz="2400" b="0" kern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Note that Beta-</a:t>
            </a:r>
            <a:r>
              <a:rPr lang="en-US" sz="2400" b="0" kern="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hydroxybutyrate</a:t>
            </a:r>
            <a:r>
              <a:rPr lang="en-US" sz="2400" b="0" kern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is not literally a </a:t>
            </a:r>
            <a:r>
              <a:rPr lang="en-US" sz="2400" b="0" kern="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ketone</a:t>
            </a:r>
            <a:r>
              <a:rPr lang="en-US" sz="2400" b="0" kern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because there is no carbon attached to an =O only attached to an R-group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r>
              <a:rPr lang="en-US" sz="2400" b="0" kern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Beta-</a:t>
            </a:r>
            <a:r>
              <a:rPr lang="en-US" sz="2400" b="0" kern="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hydroxybutyrate</a:t>
            </a:r>
            <a:r>
              <a:rPr lang="en-US" sz="2400" b="0" kern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does not function as a </a:t>
            </a:r>
            <a:r>
              <a:rPr lang="en-US" sz="2400" b="0" kern="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ketone</a:t>
            </a:r>
            <a:r>
              <a:rPr lang="en-US" sz="2400" b="0" kern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insofar as it is converted from </a:t>
            </a:r>
            <a:r>
              <a:rPr lang="en-US" sz="2400" b="0" kern="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AcetoAcetate</a:t>
            </a:r>
            <a:r>
              <a:rPr lang="en-US" sz="2400" b="0" kern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and to </a:t>
            </a:r>
            <a:r>
              <a:rPr lang="en-US" sz="2400" b="0" kern="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AcetoAcetate</a:t>
            </a:r>
            <a:r>
              <a:rPr lang="en-US" sz="2400" b="0" kern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for blood transport</a:t>
            </a:r>
          </a:p>
          <a:p>
            <a:pPr marL="800100" lvl="1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endParaRPr lang="en-US" sz="2800" b="0" dirty="0" smtClean="0"/>
          </a:p>
          <a:p>
            <a:pPr marL="800100" lvl="1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endParaRPr lang="en-US" sz="2800" b="0" dirty="0" smtClean="0"/>
          </a:p>
          <a:p>
            <a:pPr marL="800100" lvl="1" indent="-342900">
              <a:spcBef>
                <a:spcPct val="20000"/>
              </a:spcBef>
              <a:buClr>
                <a:schemeClr val="hlink"/>
              </a:buClr>
              <a:buSzPct val="70000"/>
              <a:defRPr/>
            </a:pPr>
            <a:endParaRPr lang="en-US" sz="2800" b="0" kern="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endParaRPr lang="en-US" sz="2000" b="0" kern="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742950" lvl="1" indent="-285750" ea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/>
            </a:pPr>
            <a:endParaRPr lang="en-US" sz="2000" b="0" kern="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742950" lvl="1" indent="-285750" ea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/>
            </a:pPr>
            <a:endParaRPr lang="en-US" sz="2000" b="0" kern="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742950" lvl="1" indent="-285750" ea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/>
            </a:pPr>
            <a:endParaRPr lang="en-US" sz="2000" b="0" kern="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742950" lvl="1" indent="-285750" ea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/>
            </a:pPr>
            <a:endParaRPr lang="en-US" sz="1600" b="0" kern="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endParaRPr lang="en-US" sz="2400" b="0" kern="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endParaRPr lang="en-US" sz="3200" b="0" kern="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3124200" y="6248400"/>
            <a:ext cx="2895600" cy="476250"/>
          </a:xfrm>
          <a:noFill/>
        </p:spPr>
        <p:txBody>
          <a:bodyPr/>
          <a:lstStyle/>
          <a:p>
            <a:pPr algn="ctr"/>
            <a:fld id="{8335A45B-AB26-4DD6-A0CA-9CC01A0A91A3}" type="slidenum">
              <a:rPr lang="en-US" altLang="en-US" sz="1600" b="1" smtClean="0">
                <a:solidFill>
                  <a:schemeClr val="tx2"/>
                </a:solidFill>
                <a:latin typeface="Garamond" pitchFamily="18" charset="0"/>
              </a:rPr>
              <a:pPr algn="ctr"/>
              <a:t>23</a:t>
            </a:fld>
            <a:endParaRPr lang="en-US" altLang="en-US" sz="1600" b="1" smtClean="0">
              <a:solidFill>
                <a:schemeClr val="tx2"/>
              </a:solidFill>
              <a:latin typeface="Garamond" pitchFamily="18" charset="0"/>
            </a:endParaRPr>
          </a:p>
        </p:txBody>
      </p:sp>
      <p:sp>
        <p:nvSpPr>
          <p:cNvPr id="49357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28600" y="0"/>
            <a:ext cx="8763000" cy="762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 smtClean="0">
                <a:solidFill>
                  <a:srgbClr val="FFFF00"/>
                </a:solidFill>
              </a:rPr>
              <a:t>Ketone</a:t>
            </a:r>
            <a:r>
              <a:rPr lang="en-US" dirty="0" smtClean="0">
                <a:solidFill>
                  <a:srgbClr val="FFFF00"/>
                </a:solidFill>
              </a:rPr>
              <a:t> Biochemistry</a:t>
            </a:r>
            <a:endParaRPr smtClean="0">
              <a:solidFill>
                <a:srgbClr val="FFFF00"/>
              </a:solidFill>
            </a:endParaRPr>
          </a:p>
        </p:txBody>
      </p:sp>
      <p:pic>
        <p:nvPicPr>
          <p:cNvPr id="5125" name="Picture 6" descr="GTT_2-hour_PG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1524000" y="838201"/>
            <a:ext cx="4724400" cy="3352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0" y="4343400"/>
            <a:ext cx="91440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r>
              <a:rPr lang="en-US" sz="2400" b="0" kern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Beta-</a:t>
            </a:r>
            <a:r>
              <a:rPr lang="en-US" sz="2400" b="0" kern="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hydroxybutyrate</a:t>
            </a:r>
            <a:r>
              <a:rPr lang="en-US" sz="2400" b="0" kern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(</a:t>
            </a:r>
            <a:r>
              <a:rPr lang="el-GR" sz="2400" b="0" kern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β</a:t>
            </a:r>
            <a:r>
              <a:rPr lang="en-US" sz="2400" b="0" kern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HB) made from </a:t>
            </a:r>
            <a:r>
              <a:rPr lang="en-US" sz="2400" b="0" kern="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AcetoAcetate</a:t>
            </a:r>
            <a:r>
              <a:rPr lang="en-US" sz="2400" b="0" kern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in liver cells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r>
              <a:rPr lang="en-US" sz="2400" b="0" kern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Beta-</a:t>
            </a:r>
            <a:r>
              <a:rPr lang="en-US" sz="2400" b="0" kern="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hydroxybutyrate</a:t>
            </a:r>
            <a:r>
              <a:rPr lang="en-US" sz="2400" b="0" kern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into </a:t>
            </a:r>
            <a:r>
              <a:rPr lang="en-US" sz="2400" b="0" kern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bloodstream </a:t>
            </a:r>
            <a:r>
              <a:rPr lang="en-US" sz="2400" b="0" kern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by </a:t>
            </a:r>
            <a:r>
              <a:rPr lang="en-US" sz="2400" b="0" kern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the MCT </a:t>
            </a:r>
            <a:r>
              <a:rPr lang="en-US" sz="2400" b="0" kern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transporter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r>
              <a:rPr lang="en-US" sz="2400" b="0" kern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Beta-</a:t>
            </a:r>
            <a:r>
              <a:rPr lang="en-US" sz="2400" b="0" kern="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hydroxybutyrate</a:t>
            </a:r>
            <a:r>
              <a:rPr lang="en-US" sz="2400" b="0" kern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into non-liver cells (especially brain and       skeletal muscle</a:t>
            </a:r>
            <a:r>
              <a:rPr lang="en-US" sz="2400" b="0" kern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 by the MCT transporter</a:t>
            </a:r>
            <a:endParaRPr lang="en-US" sz="2400" b="0" kern="0" dirty="0" smtClean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r>
              <a:rPr lang="en-US" sz="2400" b="0" kern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Beta-</a:t>
            </a:r>
            <a:r>
              <a:rPr lang="en-US" sz="2400" b="0" kern="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hydroxybutyrate</a:t>
            </a:r>
            <a:r>
              <a:rPr lang="en-US" sz="2400" b="0" kern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converted to </a:t>
            </a:r>
            <a:r>
              <a:rPr lang="en-US" sz="2400" b="0" kern="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AcetoAcetate</a:t>
            </a:r>
            <a:r>
              <a:rPr lang="en-US" sz="2400" b="0" kern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in non-liver cells for use as </a:t>
            </a:r>
            <a:r>
              <a:rPr lang="en-US" sz="2400" b="0" kern="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ketone</a:t>
            </a:r>
            <a:r>
              <a:rPr lang="en-US" sz="2400" b="0" kern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fuel (and cell signaling)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endParaRPr lang="en-US" sz="2800" b="0" dirty="0" smtClean="0"/>
          </a:p>
          <a:p>
            <a:pPr marL="800100" lvl="1" indent="-342900">
              <a:spcBef>
                <a:spcPct val="20000"/>
              </a:spcBef>
              <a:buClr>
                <a:schemeClr val="hlink"/>
              </a:buClr>
              <a:buSzPct val="70000"/>
              <a:defRPr/>
            </a:pPr>
            <a:endParaRPr lang="en-US" sz="2800" b="0" kern="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endParaRPr lang="en-US" sz="2000" b="0" kern="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742950" lvl="1" indent="-285750" ea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/>
            </a:pPr>
            <a:endParaRPr lang="en-US" sz="2000" b="0" kern="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742950" lvl="1" indent="-285750" ea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/>
            </a:pPr>
            <a:endParaRPr lang="en-US" sz="2000" b="0" kern="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742950" lvl="1" indent="-285750" ea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/>
            </a:pPr>
            <a:endParaRPr lang="en-US" sz="2000" b="0" kern="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742950" lvl="1" indent="-285750" ea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/>
            </a:pPr>
            <a:endParaRPr lang="en-US" sz="1600" b="0" kern="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endParaRPr lang="en-US" sz="2400" b="0" kern="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endParaRPr lang="en-US" sz="3200" b="0" kern="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3124200" y="6248400"/>
            <a:ext cx="2895600" cy="476250"/>
          </a:xfrm>
          <a:noFill/>
        </p:spPr>
        <p:txBody>
          <a:bodyPr/>
          <a:lstStyle/>
          <a:p>
            <a:pPr algn="ctr"/>
            <a:fld id="{8335A45B-AB26-4DD6-A0CA-9CC01A0A91A3}" type="slidenum">
              <a:rPr lang="en-US" altLang="en-US" sz="1600" b="1" smtClean="0">
                <a:solidFill>
                  <a:schemeClr val="tx2"/>
                </a:solidFill>
                <a:latin typeface="Garamond" pitchFamily="18" charset="0"/>
              </a:rPr>
              <a:pPr algn="ctr"/>
              <a:t>24</a:t>
            </a:fld>
            <a:endParaRPr lang="en-US" altLang="en-US" sz="1600" b="1" smtClean="0">
              <a:solidFill>
                <a:schemeClr val="tx2"/>
              </a:solidFill>
              <a:latin typeface="Garamond" pitchFamily="18" charset="0"/>
            </a:endParaRPr>
          </a:p>
        </p:txBody>
      </p:sp>
      <p:sp>
        <p:nvSpPr>
          <p:cNvPr id="49357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0"/>
            <a:ext cx="8991600" cy="762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 smtClean="0">
                <a:solidFill>
                  <a:srgbClr val="FFFF00"/>
                </a:solidFill>
              </a:rPr>
              <a:t>Beta-</a:t>
            </a:r>
            <a:r>
              <a:rPr lang="en-US" sz="3600" dirty="0" err="1" smtClean="0">
                <a:solidFill>
                  <a:srgbClr val="FFFF00"/>
                </a:solidFill>
              </a:rPr>
              <a:t>hydroxybutryrate</a:t>
            </a:r>
            <a:r>
              <a:rPr lang="en-US" sz="3600" dirty="0" smtClean="0">
                <a:solidFill>
                  <a:srgbClr val="FFFF00"/>
                </a:solidFill>
              </a:rPr>
              <a:t> Sodium Salt Structure</a:t>
            </a:r>
            <a:endParaRPr sz="3600" smtClean="0">
              <a:solidFill>
                <a:srgbClr val="FFFF00"/>
              </a:solidFill>
            </a:endParaRPr>
          </a:p>
        </p:txBody>
      </p:sp>
      <p:pic>
        <p:nvPicPr>
          <p:cNvPr id="5125" name="Picture 6" descr="GTT_2-hour_PG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1524000" y="762000"/>
            <a:ext cx="57150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0" y="5181600"/>
            <a:ext cx="8763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r>
              <a:rPr lang="en-US" sz="2800" b="0" kern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Sodium ion dissociates from the beta-</a:t>
            </a:r>
            <a:r>
              <a:rPr lang="en-US" sz="2800" b="0" kern="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hydroxybutryrate</a:t>
            </a:r>
            <a:r>
              <a:rPr lang="en-US" sz="2800" b="0" kern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ion</a:t>
            </a:r>
            <a:endParaRPr lang="en-US" sz="2800" b="0" dirty="0" smtClean="0"/>
          </a:p>
          <a:p>
            <a:pPr marL="800100" lvl="1" indent="-342900">
              <a:spcBef>
                <a:spcPct val="20000"/>
              </a:spcBef>
              <a:buClr>
                <a:schemeClr val="hlink"/>
              </a:buClr>
              <a:buSzPct val="70000"/>
              <a:defRPr/>
            </a:pPr>
            <a:endParaRPr lang="en-US" sz="2800" b="0" kern="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endParaRPr lang="en-US" sz="2000" b="0" kern="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742950" lvl="1" indent="-285750" ea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/>
            </a:pPr>
            <a:endParaRPr lang="en-US" sz="2000" b="0" kern="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742950" lvl="1" indent="-285750" ea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/>
            </a:pPr>
            <a:endParaRPr lang="en-US" sz="2000" b="0" kern="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742950" lvl="1" indent="-285750" ea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/>
            </a:pPr>
            <a:endParaRPr lang="en-US" sz="2000" b="0" kern="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742950" lvl="1" indent="-285750" ea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/>
            </a:pPr>
            <a:endParaRPr lang="en-US" sz="1600" b="0" kern="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endParaRPr lang="en-US" sz="2400" b="0" kern="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endParaRPr lang="en-US" sz="3200" b="0" kern="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3124200" y="6248400"/>
            <a:ext cx="2895600" cy="476250"/>
          </a:xfrm>
          <a:noFill/>
        </p:spPr>
        <p:txBody>
          <a:bodyPr/>
          <a:lstStyle/>
          <a:p>
            <a:pPr algn="ctr"/>
            <a:fld id="{8335A45B-AB26-4DD6-A0CA-9CC01A0A91A3}" type="slidenum">
              <a:rPr lang="en-US" altLang="en-US" sz="1600" b="1" smtClean="0">
                <a:solidFill>
                  <a:schemeClr val="tx2"/>
                </a:solidFill>
                <a:latin typeface="Garamond" pitchFamily="18" charset="0"/>
              </a:rPr>
              <a:pPr algn="ctr"/>
              <a:t>25</a:t>
            </a:fld>
            <a:endParaRPr lang="en-US" altLang="en-US" sz="1600" b="1" smtClean="0">
              <a:solidFill>
                <a:schemeClr val="tx2"/>
              </a:solidFill>
              <a:latin typeface="Garamond" pitchFamily="18" charset="0"/>
            </a:endParaRPr>
          </a:p>
        </p:txBody>
      </p:sp>
      <p:sp>
        <p:nvSpPr>
          <p:cNvPr id="49357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28600" y="0"/>
            <a:ext cx="8763000" cy="762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 err="1" smtClean="0">
                <a:solidFill>
                  <a:srgbClr val="FFFF00"/>
                </a:solidFill>
              </a:rPr>
              <a:t>Ketone</a:t>
            </a:r>
            <a:r>
              <a:rPr lang="en-US" sz="3600" dirty="0" smtClean="0">
                <a:solidFill>
                  <a:srgbClr val="FFFF00"/>
                </a:solidFill>
              </a:rPr>
              <a:t> Ester versus </a:t>
            </a:r>
            <a:r>
              <a:rPr lang="en-US" sz="3600" dirty="0" err="1" smtClean="0">
                <a:solidFill>
                  <a:srgbClr val="FFFF00"/>
                </a:solidFill>
              </a:rPr>
              <a:t>Ketone</a:t>
            </a:r>
            <a:r>
              <a:rPr lang="en-US" sz="3600" dirty="0" smtClean="0">
                <a:solidFill>
                  <a:srgbClr val="FFFF00"/>
                </a:solidFill>
              </a:rPr>
              <a:t> Salt </a:t>
            </a:r>
            <a:r>
              <a:rPr lang="en-US" sz="3600" dirty="0" err="1" smtClean="0">
                <a:solidFill>
                  <a:srgbClr val="FFFF00"/>
                </a:solidFill>
              </a:rPr>
              <a:t>Stuctures</a:t>
            </a:r>
            <a:endParaRPr sz="3600" smtClean="0">
              <a:solidFill>
                <a:srgbClr val="FFFF00"/>
              </a:solidFill>
            </a:endParaRPr>
          </a:p>
        </p:txBody>
      </p:sp>
      <p:pic>
        <p:nvPicPr>
          <p:cNvPr id="5125" name="Picture 6" descr="GTT_2-hour_PG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838201" y="762000"/>
            <a:ext cx="7086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0" y="48768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r>
              <a:rPr lang="en-US" sz="3600" b="0" kern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Sodium Salt shown</a:t>
            </a:r>
            <a:endParaRPr lang="en-US" sz="3600" b="0" dirty="0" smtClean="0"/>
          </a:p>
          <a:p>
            <a:pPr marL="800100" lvl="1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endParaRPr lang="en-US" sz="2800" b="0" dirty="0" smtClean="0"/>
          </a:p>
          <a:p>
            <a:pPr marL="800100" lvl="1" indent="-342900">
              <a:spcBef>
                <a:spcPct val="20000"/>
              </a:spcBef>
              <a:buClr>
                <a:schemeClr val="hlink"/>
              </a:buClr>
              <a:buSzPct val="70000"/>
              <a:defRPr/>
            </a:pPr>
            <a:endParaRPr lang="en-US" sz="2800" b="0" kern="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endParaRPr lang="en-US" sz="2000" b="0" kern="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742950" lvl="1" indent="-285750" ea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/>
            </a:pPr>
            <a:endParaRPr lang="en-US" sz="2000" b="0" kern="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742950" lvl="1" indent="-285750" ea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/>
            </a:pPr>
            <a:endParaRPr lang="en-US" sz="2000" b="0" kern="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742950" lvl="1" indent="-285750" ea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/>
            </a:pPr>
            <a:endParaRPr lang="en-US" sz="2000" b="0" kern="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742950" lvl="1" indent="-285750" ea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/>
            </a:pPr>
            <a:endParaRPr lang="en-US" sz="1600" b="0" kern="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endParaRPr lang="en-US" sz="2400" b="0" kern="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endParaRPr lang="en-US" sz="3200" b="0" kern="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3124200" y="6248400"/>
            <a:ext cx="2895600" cy="476250"/>
          </a:xfrm>
          <a:noFill/>
        </p:spPr>
        <p:txBody>
          <a:bodyPr/>
          <a:lstStyle/>
          <a:p>
            <a:pPr algn="ctr"/>
            <a:fld id="{8335A45B-AB26-4DD6-A0CA-9CC01A0A91A3}" type="slidenum">
              <a:rPr lang="en-US" altLang="en-US" sz="1600" b="1" smtClean="0">
                <a:solidFill>
                  <a:schemeClr val="tx2"/>
                </a:solidFill>
                <a:latin typeface="Garamond" pitchFamily="18" charset="0"/>
              </a:rPr>
              <a:pPr algn="ctr"/>
              <a:t>26</a:t>
            </a:fld>
            <a:endParaRPr lang="en-US" altLang="en-US" sz="1600" b="1" smtClean="0">
              <a:solidFill>
                <a:schemeClr val="tx2"/>
              </a:solidFill>
              <a:latin typeface="Garamond" pitchFamily="18" charset="0"/>
            </a:endParaRPr>
          </a:p>
        </p:txBody>
      </p:sp>
      <p:sp>
        <p:nvSpPr>
          <p:cNvPr id="49357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28600" y="0"/>
            <a:ext cx="8763000" cy="762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 smtClean="0">
                <a:solidFill>
                  <a:srgbClr val="FFFF00"/>
                </a:solidFill>
              </a:rPr>
              <a:t>Ketone</a:t>
            </a:r>
            <a:r>
              <a:rPr lang="en-US" dirty="0" smtClean="0">
                <a:solidFill>
                  <a:srgbClr val="FFFF00"/>
                </a:solidFill>
              </a:rPr>
              <a:t> Ester Structure</a:t>
            </a:r>
            <a:endParaRPr smtClean="0">
              <a:solidFill>
                <a:srgbClr val="FFFF00"/>
              </a:solidFill>
            </a:endParaRPr>
          </a:p>
        </p:txBody>
      </p:sp>
      <p:pic>
        <p:nvPicPr>
          <p:cNvPr id="5125" name="Picture 6" descr="GTT_2-hour_PG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1524000" y="963513"/>
            <a:ext cx="4724400" cy="36355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0" y="4876800"/>
            <a:ext cx="87630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r>
              <a:rPr lang="en-US" sz="4000" b="0" kern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Carbon and Oxygen atoms shown, organic groups shown as R and R’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endParaRPr lang="en-US" sz="2800" b="0" dirty="0" smtClean="0"/>
          </a:p>
          <a:p>
            <a:pPr marL="800100" lvl="1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endParaRPr lang="en-US" sz="2800" b="0" dirty="0" smtClean="0"/>
          </a:p>
          <a:p>
            <a:pPr marL="800100" lvl="1" indent="-342900">
              <a:spcBef>
                <a:spcPct val="20000"/>
              </a:spcBef>
              <a:buClr>
                <a:schemeClr val="hlink"/>
              </a:buClr>
              <a:buSzPct val="70000"/>
              <a:defRPr/>
            </a:pPr>
            <a:endParaRPr lang="en-US" sz="2800" b="0" kern="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endParaRPr lang="en-US" sz="2000" b="0" kern="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742950" lvl="1" indent="-285750" ea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/>
            </a:pPr>
            <a:endParaRPr lang="en-US" sz="2000" b="0" kern="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742950" lvl="1" indent="-285750" ea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/>
            </a:pPr>
            <a:endParaRPr lang="en-US" sz="2000" b="0" kern="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742950" lvl="1" indent="-285750" ea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/>
            </a:pPr>
            <a:endParaRPr lang="en-US" sz="2000" b="0" kern="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742950" lvl="1" indent="-285750" ea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/>
            </a:pPr>
            <a:endParaRPr lang="en-US" sz="1600" b="0" kern="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endParaRPr lang="en-US" sz="2400" b="0" kern="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endParaRPr lang="en-US" sz="3200" b="0" kern="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F173AA2B-4A85-4142-BD1A-4738163959F4}" type="slidenum">
              <a:rPr lang="en-US" smtClean="0"/>
              <a:pPr/>
              <a:t>27</a:t>
            </a:fld>
            <a:endParaRPr lang="en-US" smtClean="0"/>
          </a:p>
        </p:txBody>
      </p:sp>
      <p:sp>
        <p:nvSpPr>
          <p:cNvPr id="4956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228600"/>
            <a:ext cx="8991600" cy="6096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 err="1" smtClean="0">
                <a:solidFill>
                  <a:srgbClr val="FFFF00"/>
                </a:solidFill>
              </a:rPr>
              <a:t>Ketone</a:t>
            </a:r>
            <a:r>
              <a:rPr lang="en-US" sz="4000" dirty="0" smtClean="0">
                <a:solidFill>
                  <a:srgbClr val="FFFF00"/>
                </a:solidFill>
              </a:rPr>
              <a:t> Benefits</a:t>
            </a:r>
          </a:p>
        </p:txBody>
      </p:sp>
      <p:sp>
        <p:nvSpPr>
          <p:cNvPr id="495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90600"/>
            <a:ext cx="9144000" cy="5638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In addition to being an energy source, beta-</a:t>
            </a:r>
            <a:r>
              <a:rPr lang="en-US" sz="2800" dirty="0" err="1" smtClean="0"/>
              <a:t>hydroxybutyrate</a:t>
            </a:r>
            <a:r>
              <a:rPr lang="en-US" sz="2800" dirty="0" smtClean="0"/>
              <a:t> (</a:t>
            </a:r>
            <a:r>
              <a:rPr lang="el-GR" sz="2800" dirty="0" smtClean="0"/>
              <a:t>β</a:t>
            </a:r>
            <a:r>
              <a:rPr lang="en-US" sz="2800" dirty="0" smtClean="0"/>
              <a:t>HB) has protective signaling properties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sz="2800" dirty="0" smtClean="0"/>
              <a:t>β</a:t>
            </a:r>
            <a:r>
              <a:rPr lang="en-US" sz="2800" dirty="0" smtClean="0"/>
              <a:t>HB lessens number of senescent cells and reduces SASP (Senescence-Associated </a:t>
            </a:r>
            <a:r>
              <a:rPr lang="en-US" sz="2800" dirty="0" err="1" smtClean="0"/>
              <a:t>Secretory</a:t>
            </a:r>
            <a:r>
              <a:rPr lang="en-US" sz="2800" dirty="0" smtClean="0"/>
              <a:t> </a:t>
            </a:r>
            <a:r>
              <a:rPr lang="en-US" sz="2800" dirty="0" smtClean="0"/>
              <a:t>Phenotype, which refer to toxic substances produced by senescent cells)</a:t>
            </a:r>
            <a:endParaRPr lang="en-US" sz="28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l-GR" sz="2800" dirty="0" smtClean="0"/>
              <a:t>β</a:t>
            </a:r>
            <a:r>
              <a:rPr lang="en-US" sz="2800" dirty="0" smtClean="0"/>
              <a:t>HB inhibition of </a:t>
            </a:r>
            <a:r>
              <a:rPr lang="en-US" sz="2800" dirty="0" err="1" smtClean="0"/>
              <a:t>histone</a:t>
            </a:r>
            <a:r>
              <a:rPr lang="en-US" sz="2800" dirty="0" smtClean="0"/>
              <a:t> </a:t>
            </a:r>
            <a:r>
              <a:rPr lang="en-US" sz="2800" dirty="0" err="1" smtClean="0"/>
              <a:t>deacetylases</a:t>
            </a:r>
            <a:r>
              <a:rPr lang="en-US" sz="2800" dirty="0" smtClean="0"/>
              <a:t> induces </a:t>
            </a:r>
            <a:r>
              <a:rPr lang="en-US" sz="2800" dirty="0" err="1" smtClean="0"/>
              <a:t>neurogenesis</a:t>
            </a:r>
            <a:r>
              <a:rPr lang="en-US" sz="2800" dirty="0" smtClean="0"/>
              <a:t> and protects the nervous system from </a:t>
            </a:r>
            <a:r>
              <a:rPr lang="en-US" sz="2800" dirty="0" smtClean="0"/>
              <a:t>NF-</a:t>
            </a:r>
            <a:r>
              <a:rPr lang="en-US" sz="2800" dirty="0" err="1" smtClean="0"/>
              <a:t>kB</a:t>
            </a:r>
            <a:r>
              <a:rPr lang="en-US" sz="2800" dirty="0" smtClean="0"/>
              <a:t> </a:t>
            </a:r>
            <a:r>
              <a:rPr lang="en-US" sz="2800" dirty="0" smtClean="0"/>
              <a:t>inflammation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 smtClean="0"/>
              <a:t>NUTRIENTS 13:3420 (2021)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 smtClean="0"/>
              <a:t>FRONTIERS IN NUTRITION 6:63 (2019)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err="1" smtClean="0"/>
              <a:t>Ketones</a:t>
            </a:r>
            <a:r>
              <a:rPr lang="en-US" sz="2800" dirty="0" smtClean="0"/>
              <a:t> increase blood flow to the brain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 smtClean="0"/>
              <a:t>THE AMERICAN JOURNAL OF PHYSIOLOGY 270:E746 (1996</a:t>
            </a:r>
            <a:endParaRPr lang="en-US" sz="2200" dirty="0" smtClean="0"/>
          </a:p>
          <a:p>
            <a:pPr eaLnBrk="1" hangingPunct="1">
              <a:lnSpc>
                <a:spcPct val="90000"/>
              </a:lnSpc>
              <a:defRPr/>
            </a:pPr>
            <a:endParaRPr lang="en-US" sz="2000" dirty="0" smtClean="0"/>
          </a:p>
          <a:p>
            <a:pPr eaLnBrk="1" hangingPunct="1">
              <a:lnSpc>
                <a:spcPct val="90000"/>
              </a:lnSpc>
              <a:defRPr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defRPr/>
            </a:pPr>
            <a:endParaRPr lang="en-US" dirty="0" smtClean="0"/>
          </a:p>
          <a:p>
            <a:pPr lvl="1" eaLnBrk="1" hangingPunct="1">
              <a:lnSpc>
                <a:spcPct val="90000"/>
              </a:lnSpc>
              <a:defRPr/>
            </a:pPr>
            <a:endParaRPr lang="en-US" dirty="0" smtClean="0"/>
          </a:p>
          <a:p>
            <a:pPr eaLnBrk="1" hangingPunct="1">
              <a:lnSpc>
                <a:spcPct val="90000"/>
              </a:lnSpc>
              <a:defRPr/>
            </a:pPr>
            <a:endParaRPr lang="en-US" dirty="0" smtClean="0"/>
          </a:p>
          <a:p>
            <a:pPr eaLnBrk="1" hangingPunct="1">
              <a:lnSpc>
                <a:spcPct val="90000"/>
              </a:lnSpc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F173AA2B-4A85-4142-BD1A-4738163959F4}" type="slidenum">
              <a:rPr lang="en-US" smtClean="0"/>
              <a:pPr/>
              <a:t>28</a:t>
            </a:fld>
            <a:endParaRPr lang="en-US" smtClean="0"/>
          </a:p>
        </p:txBody>
      </p:sp>
      <p:sp>
        <p:nvSpPr>
          <p:cNvPr id="4956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228600"/>
            <a:ext cx="8991600" cy="6096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>
                <a:solidFill>
                  <a:srgbClr val="FFFF00"/>
                </a:solidFill>
              </a:rPr>
              <a:t>Blood </a:t>
            </a:r>
            <a:r>
              <a:rPr lang="en-US" sz="3600" dirty="0" err="1" smtClean="0">
                <a:solidFill>
                  <a:srgbClr val="FFFF00"/>
                </a:solidFill>
              </a:rPr>
              <a:t>Ketone</a:t>
            </a:r>
            <a:r>
              <a:rPr lang="en-US" sz="3600" dirty="0" smtClean="0">
                <a:solidFill>
                  <a:srgbClr val="FFFF00"/>
                </a:solidFill>
              </a:rPr>
              <a:t> Levels (</a:t>
            </a:r>
            <a:r>
              <a:rPr lang="en-US" sz="3600" dirty="0" err="1" smtClean="0">
                <a:solidFill>
                  <a:srgbClr val="FFFF00"/>
                </a:solidFill>
              </a:rPr>
              <a:t>millimoles</a:t>
            </a:r>
            <a:r>
              <a:rPr lang="en-US" sz="3600" dirty="0" smtClean="0">
                <a:solidFill>
                  <a:srgbClr val="FFFF00"/>
                </a:solidFill>
              </a:rPr>
              <a:t>/Liter)</a:t>
            </a:r>
          </a:p>
        </p:txBody>
      </p:sp>
      <p:sp>
        <p:nvSpPr>
          <p:cNvPr id="495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90600"/>
            <a:ext cx="9144000" cy="5638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Normal </a:t>
            </a:r>
            <a:r>
              <a:rPr lang="en-US" sz="2800" dirty="0" err="1" smtClean="0"/>
              <a:t>ketone</a:t>
            </a:r>
            <a:r>
              <a:rPr lang="en-US" sz="2800" dirty="0" smtClean="0"/>
              <a:t> levels vary between 0.1 and 0.4 </a:t>
            </a:r>
            <a:r>
              <a:rPr lang="en-US" sz="2800" dirty="0" err="1" smtClean="0"/>
              <a:t>mmol</a:t>
            </a:r>
            <a:r>
              <a:rPr lang="en-US" sz="2800" dirty="0" smtClean="0"/>
              <a:t>/L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Nutritional ketosis defined as 0.4 to 1.0 </a:t>
            </a:r>
            <a:r>
              <a:rPr lang="en-US" sz="2800" dirty="0" err="1" smtClean="0"/>
              <a:t>mmol</a:t>
            </a:r>
            <a:r>
              <a:rPr lang="en-US" sz="2800" dirty="0" smtClean="0"/>
              <a:t>/L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err="1" smtClean="0"/>
              <a:t>Ketogenic</a:t>
            </a:r>
            <a:r>
              <a:rPr lang="en-US" sz="2800" dirty="0" smtClean="0"/>
              <a:t> diet (very low </a:t>
            </a:r>
            <a:r>
              <a:rPr lang="en-US" sz="2800" dirty="0" err="1" smtClean="0"/>
              <a:t>carbs</a:t>
            </a:r>
            <a:r>
              <a:rPr lang="en-US" sz="2800" dirty="0" smtClean="0"/>
              <a:t>) typically above 2 </a:t>
            </a:r>
            <a:r>
              <a:rPr lang="en-US" sz="2800" dirty="0" err="1" smtClean="0"/>
              <a:t>mmol</a:t>
            </a:r>
            <a:r>
              <a:rPr lang="en-US" sz="2800" dirty="0" smtClean="0"/>
              <a:t>/L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90 minutes intense exercise can raise </a:t>
            </a:r>
            <a:r>
              <a:rPr lang="en-US" sz="2800" dirty="0" err="1" smtClean="0"/>
              <a:t>ketones</a:t>
            </a:r>
            <a:r>
              <a:rPr lang="en-US" sz="2800" dirty="0" smtClean="0"/>
              <a:t> to 1-2 </a:t>
            </a:r>
            <a:r>
              <a:rPr lang="en-US" sz="2800" dirty="0" err="1" smtClean="0"/>
              <a:t>mmol</a:t>
            </a:r>
            <a:r>
              <a:rPr lang="en-US" sz="2800" dirty="0" smtClean="0"/>
              <a:t>/L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For weight loss 1.5-3.0 </a:t>
            </a:r>
            <a:r>
              <a:rPr lang="en-US" sz="2800" dirty="0" err="1" smtClean="0"/>
              <a:t>mmol</a:t>
            </a:r>
            <a:r>
              <a:rPr lang="en-US" sz="2800" dirty="0" smtClean="0"/>
              <a:t>/L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smtClean="0"/>
              <a:t>Recommended by Stephen </a:t>
            </a:r>
            <a:r>
              <a:rPr lang="en-US" sz="2400" dirty="0" err="1" smtClean="0"/>
              <a:t>Phinney</a:t>
            </a:r>
            <a:r>
              <a:rPr lang="en-US" sz="2400" dirty="0" smtClean="0"/>
              <a:t> and Jeff </a:t>
            </a:r>
            <a:r>
              <a:rPr lang="en-US" sz="2400" dirty="0" err="1" smtClean="0"/>
              <a:t>Volek</a:t>
            </a:r>
            <a:endParaRPr lang="en-US" sz="24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Some authorities put risk </a:t>
            </a:r>
            <a:r>
              <a:rPr lang="en-US" sz="2800" dirty="0" err="1" smtClean="0"/>
              <a:t>ketoacidosis</a:t>
            </a:r>
            <a:r>
              <a:rPr lang="en-US" sz="2800" dirty="0" smtClean="0"/>
              <a:t> as low as 3.0 </a:t>
            </a:r>
            <a:r>
              <a:rPr lang="en-US" sz="2800" dirty="0" err="1" smtClean="0"/>
              <a:t>mmol</a:t>
            </a:r>
            <a:r>
              <a:rPr lang="en-US" sz="2800" dirty="0" smtClean="0"/>
              <a:t>/L for diabetics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My </a:t>
            </a:r>
            <a:r>
              <a:rPr lang="en-US" sz="2800" dirty="0" err="1" smtClean="0"/>
              <a:t>ketones</a:t>
            </a:r>
            <a:r>
              <a:rPr lang="en-US" sz="2800" dirty="0" smtClean="0"/>
              <a:t> have reached levels above 5 </a:t>
            </a:r>
            <a:r>
              <a:rPr lang="en-US" sz="2800" dirty="0" err="1" smtClean="0"/>
              <a:t>mmol</a:t>
            </a:r>
            <a:r>
              <a:rPr lang="en-US" sz="2800" dirty="0" smtClean="0"/>
              <a:t>/L by eating butter, mayonnaise, or olive oil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I have reached </a:t>
            </a:r>
            <a:r>
              <a:rPr lang="en-US" sz="2800" dirty="0" err="1" smtClean="0"/>
              <a:t>ketone</a:t>
            </a:r>
            <a:r>
              <a:rPr lang="en-US" sz="2800" dirty="0" smtClean="0"/>
              <a:t> levels of 7 </a:t>
            </a:r>
            <a:r>
              <a:rPr lang="en-US" sz="2800" dirty="0" err="1" smtClean="0"/>
              <a:t>mmol</a:t>
            </a:r>
            <a:r>
              <a:rPr lang="en-US" sz="2800" dirty="0" smtClean="0"/>
              <a:t>/L during a weeklong water fast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defRPr/>
            </a:pPr>
            <a:endParaRPr lang="en-US" dirty="0" smtClean="0"/>
          </a:p>
          <a:p>
            <a:pPr lvl="1" eaLnBrk="1" hangingPunct="1">
              <a:lnSpc>
                <a:spcPct val="90000"/>
              </a:lnSpc>
              <a:defRPr/>
            </a:pPr>
            <a:endParaRPr lang="en-US" dirty="0" smtClean="0"/>
          </a:p>
          <a:p>
            <a:pPr eaLnBrk="1" hangingPunct="1">
              <a:lnSpc>
                <a:spcPct val="90000"/>
              </a:lnSpc>
              <a:defRPr/>
            </a:pPr>
            <a:endParaRPr lang="en-US" dirty="0" smtClean="0"/>
          </a:p>
          <a:p>
            <a:pPr eaLnBrk="1" hangingPunct="1">
              <a:lnSpc>
                <a:spcPct val="90000"/>
              </a:lnSpc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2144DAA2-0E86-4380-A4B3-F0FC43A770E2}" type="slidenum">
              <a:rPr lang="en-US" smtClean="0"/>
              <a:pPr/>
              <a:t>29</a:t>
            </a:fld>
            <a:endParaRPr lang="en-US" smtClean="0"/>
          </a:p>
        </p:txBody>
      </p:sp>
      <p:sp>
        <p:nvSpPr>
          <p:cNvPr id="9297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52400" y="0"/>
            <a:ext cx="8534400" cy="838200"/>
          </a:xfrm>
        </p:spPr>
        <p:txBody>
          <a:bodyPr/>
          <a:lstStyle/>
          <a:p>
            <a:pPr eaLnBrk="1" hangingPunct="1">
              <a:defRPr/>
            </a:pPr>
            <a:r>
              <a:rPr lang="en-US" sz="6000" dirty="0" smtClean="0">
                <a:solidFill>
                  <a:srgbClr val="FFFF00"/>
                </a:solidFill>
              </a:rPr>
              <a:t>Exogenous </a:t>
            </a:r>
            <a:r>
              <a:rPr lang="en-US" sz="6000" dirty="0" err="1" smtClean="0">
                <a:solidFill>
                  <a:srgbClr val="FFFF00"/>
                </a:solidFill>
              </a:rPr>
              <a:t>Ketones</a:t>
            </a:r>
            <a:endParaRPr lang="en-US" sz="6000" dirty="0" smtClean="0">
              <a:solidFill>
                <a:srgbClr val="FFFF00"/>
              </a:solidFill>
            </a:endParaRPr>
          </a:p>
        </p:txBody>
      </p:sp>
      <p:sp>
        <p:nvSpPr>
          <p:cNvPr id="929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838200"/>
            <a:ext cx="9144000" cy="5791200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  <a:defRPr/>
            </a:pPr>
            <a:endParaRPr lang="en-US" sz="1600" dirty="0" smtClean="0"/>
          </a:p>
          <a:p>
            <a:pPr eaLnBrk="1" hangingPunct="1">
              <a:lnSpc>
                <a:spcPct val="90000"/>
              </a:lnSpc>
              <a:buNone/>
              <a:defRPr/>
            </a:pPr>
            <a:r>
              <a:rPr lang="en-US" baseline="30000" dirty="0" smtClean="0"/>
              <a:t>		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2144DAA2-0E86-4380-A4B3-F0FC43A770E2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9297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52400" y="0"/>
            <a:ext cx="8534400" cy="3124200"/>
          </a:xfrm>
        </p:spPr>
        <p:txBody>
          <a:bodyPr/>
          <a:lstStyle/>
          <a:p>
            <a:pPr eaLnBrk="1" hangingPunct="1">
              <a:defRPr/>
            </a:pPr>
            <a:r>
              <a:rPr lang="en-US" sz="6000" dirty="0" err="1" smtClean="0">
                <a:solidFill>
                  <a:srgbClr val="FFFF00"/>
                </a:solidFill>
              </a:rPr>
              <a:t>Ketogenic</a:t>
            </a:r>
            <a:r>
              <a:rPr lang="en-US" sz="6000" dirty="0" smtClean="0">
                <a:solidFill>
                  <a:srgbClr val="FFFF00"/>
                </a:solidFill>
              </a:rPr>
              <a:t> Diet Benefits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F173AA2B-4A85-4142-BD1A-4738163959F4}" type="slidenum">
              <a:rPr lang="en-US" smtClean="0"/>
              <a:pPr/>
              <a:t>30</a:t>
            </a:fld>
            <a:endParaRPr lang="en-US" smtClean="0"/>
          </a:p>
        </p:txBody>
      </p:sp>
      <p:sp>
        <p:nvSpPr>
          <p:cNvPr id="4956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228600"/>
            <a:ext cx="8991600" cy="6096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 smtClean="0">
                <a:solidFill>
                  <a:srgbClr val="FFFF00"/>
                </a:solidFill>
              </a:rPr>
              <a:t>Exogenous </a:t>
            </a:r>
            <a:r>
              <a:rPr lang="en-US" sz="4000" dirty="0" err="1" smtClean="0">
                <a:solidFill>
                  <a:srgbClr val="FFFF00"/>
                </a:solidFill>
              </a:rPr>
              <a:t>Ketone</a:t>
            </a:r>
            <a:r>
              <a:rPr lang="en-US" sz="4000" dirty="0" smtClean="0">
                <a:solidFill>
                  <a:srgbClr val="FFFF00"/>
                </a:solidFill>
              </a:rPr>
              <a:t> to Animals</a:t>
            </a:r>
          </a:p>
        </p:txBody>
      </p:sp>
      <p:sp>
        <p:nvSpPr>
          <p:cNvPr id="495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914400"/>
            <a:ext cx="9144000" cy="5334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Exogenous </a:t>
            </a:r>
            <a:r>
              <a:rPr lang="en-US" sz="2800" dirty="0" err="1" smtClean="0"/>
              <a:t>ketones</a:t>
            </a:r>
            <a:r>
              <a:rPr lang="en-US" sz="2800" dirty="0" smtClean="0"/>
              <a:t> lower blood glucose without elevating blood lipids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 smtClean="0"/>
              <a:t>FRONTIERS IN PHYSIOLOGY 8:848 (2017)</a:t>
            </a:r>
            <a:endParaRPr lang="en-US" sz="28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l-GR" sz="2800" dirty="0" smtClean="0"/>
              <a:t>β</a:t>
            </a:r>
            <a:r>
              <a:rPr lang="en-US" sz="2800" dirty="0" smtClean="0"/>
              <a:t>HB administered to nematode worms extends lifespan 20%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 smtClean="0"/>
              <a:t>EXPERIMENTAL &amp; MOLECULAR MEDICNE 52:548 (2020)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sz="2800" dirty="0" smtClean="0"/>
              <a:t>β</a:t>
            </a:r>
            <a:r>
              <a:rPr lang="en-US" sz="2800" dirty="0" smtClean="0"/>
              <a:t>HB ester given to rats resulted in a 1.7-fold decrease in blood glucose and a halving of blood insulin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 smtClean="0"/>
              <a:t>IUBMB LIFE 69:305 (2017)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Rats fed </a:t>
            </a:r>
            <a:r>
              <a:rPr lang="en-US" sz="2800" dirty="0" err="1" smtClean="0"/>
              <a:t>ketone</a:t>
            </a:r>
            <a:r>
              <a:rPr lang="en-US" sz="2800" dirty="0" smtClean="0"/>
              <a:t> esters showed improved physical and cognitive performance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 smtClean="0"/>
              <a:t>FASEB JOURNAL 30:4021 (2016)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Feeding </a:t>
            </a:r>
            <a:r>
              <a:rPr lang="en-US" sz="2800" dirty="0" err="1" smtClean="0"/>
              <a:t>ketone</a:t>
            </a:r>
            <a:r>
              <a:rPr lang="en-US" sz="2800" dirty="0" smtClean="0"/>
              <a:t> esters to mice substantially increases the number of mitochondria and insulin sensitivity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 smtClean="0"/>
              <a:t>FASEB JOURNAL 26:2351 (2012)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dirty="0" smtClean="0"/>
          </a:p>
          <a:p>
            <a:pPr lvl="1" eaLnBrk="1" hangingPunct="1">
              <a:lnSpc>
                <a:spcPct val="90000"/>
              </a:lnSpc>
              <a:defRPr/>
            </a:pPr>
            <a:endParaRPr lang="en-US" dirty="0" smtClean="0"/>
          </a:p>
          <a:p>
            <a:pPr eaLnBrk="1" hangingPunct="1">
              <a:lnSpc>
                <a:spcPct val="90000"/>
              </a:lnSpc>
              <a:defRPr/>
            </a:pPr>
            <a:endParaRPr lang="en-US" dirty="0" smtClean="0"/>
          </a:p>
          <a:p>
            <a:pPr eaLnBrk="1" hangingPunct="1">
              <a:lnSpc>
                <a:spcPct val="90000"/>
              </a:lnSpc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F173AA2B-4A85-4142-BD1A-4738163959F4}" type="slidenum">
              <a:rPr lang="en-US" smtClean="0"/>
              <a:pPr/>
              <a:t>31</a:t>
            </a:fld>
            <a:endParaRPr lang="en-US" smtClean="0"/>
          </a:p>
        </p:txBody>
      </p:sp>
      <p:sp>
        <p:nvSpPr>
          <p:cNvPr id="4956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228600"/>
            <a:ext cx="8991600" cy="5334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 smtClean="0">
                <a:solidFill>
                  <a:srgbClr val="FFFF00"/>
                </a:solidFill>
              </a:rPr>
              <a:t>Exogenous </a:t>
            </a:r>
            <a:r>
              <a:rPr lang="en-US" sz="4000" dirty="0" err="1" smtClean="0">
                <a:solidFill>
                  <a:srgbClr val="FFFF00"/>
                </a:solidFill>
              </a:rPr>
              <a:t>Ketone</a:t>
            </a:r>
            <a:r>
              <a:rPr lang="en-US" sz="4000" dirty="0" smtClean="0">
                <a:solidFill>
                  <a:srgbClr val="FFFF00"/>
                </a:solidFill>
              </a:rPr>
              <a:t> to Humans</a:t>
            </a:r>
          </a:p>
        </p:txBody>
      </p:sp>
      <p:sp>
        <p:nvSpPr>
          <p:cNvPr id="495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762000"/>
            <a:ext cx="9144000" cy="6096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dirty="0" err="1" smtClean="0"/>
              <a:t>Ketone</a:t>
            </a:r>
            <a:r>
              <a:rPr lang="en-US" sz="2800" dirty="0" smtClean="0"/>
              <a:t> salts can cause a gastrointestinal stress, not seen with </a:t>
            </a:r>
            <a:r>
              <a:rPr lang="en-US" sz="2800" dirty="0" err="1" smtClean="0"/>
              <a:t>ketone</a:t>
            </a:r>
            <a:r>
              <a:rPr lang="en-US" sz="2800" dirty="0" smtClean="0"/>
              <a:t> esters, although </a:t>
            </a:r>
            <a:r>
              <a:rPr lang="en-US" sz="2800" dirty="0" err="1" smtClean="0"/>
              <a:t>ketone</a:t>
            </a:r>
            <a:r>
              <a:rPr lang="en-US" sz="2800" dirty="0" smtClean="0"/>
              <a:t> esters have a bitter taste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 smtClean="0"/>
              <a:t>BMC MEDICINE 19:313 (2019)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err="1" smtClean="0"/>
              <a:t>Ketone</a:t>
            </a:r>
            <a:r>
              <a:rPr lang="en-US" sz="2800" dirty="0" smtClean="0"/>
              <a:t> ester given to healthy young males decreased blood glucose and suppressed glucose production by about 20%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 smtClean="0"/>
              <a:t>JOURNAL OF PHYSIOLOGY 596:1385 (2018)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err="1" smtClean="0"/>
              <a:t>Ketone</a:t>
            </a:r>
            <a:r>
              <a:rPr lang="en-US" sz="2800" dirty="0" smtClean="0"/>
              <a:t> ester drinks increase blood </a:t>
            </a:r>
            <a:r>
              <a:rPr lang="el-GR" sz="2800" dirty="0" smtClean="0"/>
              <a:t>β</a:t>
            </a:r>
            <a:r>
              <a:rPr lang="en-US" sz="2800" dirty="0" smtClean="0"/>
              <a:t>HB levels 50% more than </a:t>
            </a:r>
            <a:r>
              <a:rPr lang="en-US" sz="2800" dirty="0" err="1" smtClean="0"/>
              <a:t>ketone</a:t>
            </a:r>
            <a:r>
              <a:rPr lang="en-US" sz="2800" dirty="0" smtClean="0"/>
              <a:t> salt drinks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 smtClean="0"/>
              <a:t>FRONTIERS IN PHYSIOLOGY 8:848 (2017)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An exogenous </a:t>
            </a:r>
            <a:r>
              <a:rPr lang="el-GR" sz="2800" dirty="0" smtClean="0"/>
              <a:t>β</a:t>
            </a:r>
            <a:r>
              <a:rPr lang="en-US" sz="2800" dirty="0" smtClean="0"/>
              <a:t>HB plus MCT mixture improved cognitive function in some, but not all, of a study of 13 male runners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 smtClean="0"/>
              <a:t>NUTRITION &amp; METABOLISM  17:81 (2020)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err="1" smtClean="0"/>
              <a:t>Ketone</a:t>
            </a:r>
            <a:r>
              <a:rPr lang="en-US" sz="2800" dirty="0" smtClean="0"/>
              <a:t> ester drinks suppress appetite in humans, although the effect may take as long as a few weeks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 smtClean="0"/>
              <a:t>NUTRITION RESEARCH 77:1 (2020)</a:t>
            </a:r>
          </a:p>
          <a:p>
            <a:pPr lvl="1" eaLnBrk="1" hangingPunct="1">
              <a:lnSpc>
                <a:spcPct val="90000"/>
              </a:lnSpc>
              <a:defRPr/>
            </a:pPr>
            <a:endParaRPr lang="en-US" sz="1800" dirty="0" smtClean="0"/>
          </a:p>
          <a:p>
            <a:pPr lvl="1" eaLnBrk="1" hangingPunct="1">
              <a:lnSpc>
                <a:spcPct val="90000"/>
              </a:lnSpc>
              <a:defRPr/>
            </a:pPr>
            <a:endParaRPr lang="en-US" sz="1800" dirty="0" smtClean="0"/>
          </a:p>
          <a:p>
            <a:pPr lvl="1" eaLnBrk="1" hangingPunct="1">
              <a:lnSpc>
                <a:spcPct val="90000"/>
              </a:lnSpc>
              <a:defRPr/>
            </a:pPr>
            <a:endParaRPr lang="en-US" sz="1800" dirty="0" smtClean="0"/>
          </a:p>
          <a:p>
            <a:pPr eaLnBrk="1" hangingPunct="1">
              <a:lnSpc>
                <a:spcPct val="90000"/>
              </a:lnSpc>
              <a:defRPr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defRPr/>
            </a:pPr>
            <a:endParaRPr lang="en-US" dirty="0" smtClean="0"/>
          </a:p>
          <a:p>
            <a:pPr lvl="1" eaLnBrk="1" hangingPunct="1">
              <a:lnSpc>
                <a:spcPct val="90000"/>
              </a:lnSpc>
              <a:defRPr/>
            </a:pPr>
            <a:endParaRPr lang="en-US" dirty="0" smtClean="0"/>
          </a:p>
          <a:p>
            <a:pPr eaLnBrk="1" hangingPunct="1">
              <a:lnSpc>
                <a:spcPct val="90000"/>
              </a:lnSpc>
              <a:defRPr/>
            </a:pPr>
            <a:endParaRPr lang="en-US" dirty="0" smtClean="0"/>
          </a:p>
          <a:p>
            <a:pPr eaLnBrk="1" hangingPunct="1">
              <a:lnSpc>
                <a:spcPct val="90000"/>
              </a:lnSpc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3124200" y="6248400"/>
            <a:ext cx="2895600" cy="476250"/>
          </a:xfrm>
          <a:noFill/>
        </p:spPr>
        <p:txBody>
          <a:bodyPr/>
          <a:lstStyle/>
          <a:p>
            <a:pPr algn="ctr"/>
            <a:fld id="{8335A45B-AB26-4DD6-A0CA-9CC01A0A91A3}" type="slidenum">
              <a:rPr lang="en-US" altLang="en-US" sz="1600" b="1" smtClean="0">
                <a:solidFill>
                  <a:schemeClr val="tx2"/>
                </a:solidFill>
                <a:latin typeface="Garamond" pitchFamily="18" charset="0"/>
              </a:rPr>
              <a:pPr algn="ctr"/>
              <a:t>32</a:t>
            </a:fld>
            <a:endParaRPr lang="en-US" altLang="en-US" sz="1600" b="1" smtClean="0">
              <a:solidFill>
                <a:schemeClr val="tx2"/>
              </a:solidFill>
              <a:latin typeface="Garamond" pitchFamily="18" charset="0"/>
            </a:endParaRPr>
          </a:p>
        </p:txBody>
      </p:sp>
      <p:sp>
        <p:nvSpPr>
          <p:cNvPr id="49357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28600" y="0"/>
            <a:ext cx="8763000" cy="762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 smtClean="0">
                <a:solidFill>
                  <a:srgbClr val="FFFF00"/>
                </a:solidFill>
              </a:rPr>
              <a:t>Ketone</a:t>
            </a:r>
            <a:r>
              <a:rPr lang="en-US" dirty="0" smtClean="0">
                <a:solidFill>
                  <a:srgbClr val="FFFF00"/>
                </a:solidFill>
              </a:rPr>
              <a:t> Ester Drink</a:t>
            </a:r>
            <a:endParaRPr smtClean="0">
              <a:solidFill>
                <a:srgbClr val="FFFF00"/>
              </a:solidFill>
            </a:endParaRPr>
          </a:p>
        </p:txBody>
      </p:sp>
      <p:pic>
        <p:nvPicPr>
          <p:cNvPr id="5125" name="Picture 6" descr="GTT_2-hour_PG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1875830" y="685800"/>
            <a:ext cx="4020740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0" y="4419600"/>
            <a:ext cx="87630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r>
              <a:rPr lang="en-US" sz="3200" b="0" kern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2.5 grams </a:t>
            </a:r>
            <a:r>
              <a:rPr lang="en-US" sz="3200" b="0" kern="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ketone</a:t>
            </a:r>
            <a:r>
              <a:rPr lang="en-US" sz="3200" b="0" kern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ester per 5 milliliters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r>
              <a:rPr lang="en-US" sz="3200" b="0" kern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Bitter taste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r>
              <a:rPr lang="en-US" sz="3200" b="0" kern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3 bottles for $104.95 on Amazon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r>
              <a:rPr lang="en-US" sz="3200" b="0" kern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60 milliliters per bottle </a:t>
            </a:r>
          </a:p>
          <a:p>
            <a:pPr marL="800100" lvl="1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endParaRPr lang="en-US" sz="2800" b="0" dirty="0" smtClean="0"/>
          </a:p>
          <a:p>
            <a:pPr marL="800100" lvl="1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endParaRPr lang="en-US" sz="2800" b="0" dirty="0" smtClean="0"/>
          </a:p>
          <a:p>
            <a:pPr marL="800100" lvl="1" indent="-342900">
              <a:spcBef>
                <a:spcPct val="20000"/>
              </a:spcBef>
              <a:buClr>
                <a:schemeClr val="hlink"/>
              </a:buClr>
              <a:buSzPct val="70000"/>
              <a:defRPr/>
            </a:pPr>
            <a:endParaRPr lang="en-US" sz="2800" b="0" kern="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endParaRPr lang="en-US" sz="2000" b="0" kern="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742950" lvl="1" indent="-285750" ea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/>
            </a:pPr>
            <a:endParaRPr lang="en-US" sz="2000" b="0" kern="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742950" lvl="1" indent="-285750" ea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/>
            </a:pPr>
            <a:endParaRPr lang="en-US" sz="2000" b="0" kern="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742950" lvl="1" indent="-285750" ea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/>
            </a:pPr>
            <a:endParaRPr lang="en-US" sz="2000" b="0" kern="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742950" lvl="1" indent="-285750" ea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/>
            </a:pPr>
            <a:endParaRPr lang="en-US" sz="1600" b="0" kern="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endParaRPr lang="en-US" sz="2400" b="0" kern="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endParaRPr lang="en-US" sz="3200" b="0" kern="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2144DAA2-0E86-4380-A4B3-F0FC43A770E2}" type="slidenum">
              <a:rPr lang="en-US" smtClean="0"/>
              <a:pPr/>
              <a:t>33</a:t>
            </a:fld>
            <a:endParaRPr lang="en-US" smtClean="0"/>
          </a:p>
        </p:txBody>
      </p:sp>
      <p:sp>
        <p:nvSpPr>
          <p:cNvPr id="9297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28600" y="274638"/>
            <a:ext cx="8763000" cy="2163762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dirty="0" smtClean="0">
                <a:solidFill>
                  <a:srgbClr val="FFFF00"/>
                </a:solidFill>
              </a:rPr>
              <a:t>Blood values KE4 self-administration              (Ben Best, April 30, 2022)</a:t>
            </a:r>
            <a:br>
              <a:rPr lang="en-US" sz="3200" dirty="0" smtClean="0">
                <a:solidFill>
                  <a:srgbClr val="FFFF00"/>
                </a:solidFill>
              </a:rPr>
            </a:br>
            <a:r>
              <a:rPr lang="en-US" sz="3200" dirty="0" smtClean="0">
                <a:solidFill>
                  <a:srgbClr val="FFFF00"/>
                </a:solidFill>
              </a:rPr>
              <a:t>(5 </a:t>
            </a:r>
            <a:r>
              <a:rPr lang="en-US" sz="3200" dirty="0" err="1" smtClean="0">
                <a:solidFill>
                  <a:srgbClr val="FFFF00"/>
                </a:solidFill>
              </a:rPr>
              <a:t>mL</a:t>
            </a:r>
            <a:r>
              <a:rPr lang="en-US" sz="3200" dirty="0" smtClean="0">
                <a:solidFill>
                  <a:srgbClr val="FFFF00"/>
                </a:solidFill>
              </a:rPr>
              <a:t> = 2.5 grams per hour)</a:t>
            </a:r>
            <a:br>
              <a:rPr lang="en-US" sz="3200" dirty="0" smtClean="0">
                <a:solidFill>
                  <a:srgbClr val="FFFF00"/>
                </a:solidFill>
              </a:rPr>
            </a:br>
            <a:r>
              <a:rPr lang="en-US" sz="3200" dirty="0" smtClean="0">
                <a:solidFill>
                  <a:srgbClr val="FFFF00"/>
                </a:solidFill>
              </a:rPr>
              <a:t> Total cost of experiment $23.32 </a:t>
            </a:r>
          </a:p>
        </p:txBody>
      </p:sp>
      <p:sp>
        <p:nvSpPr>
          <p:cNvPr id="929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209800"/>
            <a:ext cx="9144000" cy="3962400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  <a:buNone/>
              <a:defRPr/>
            </a:pPr>
            <a:r>
              <a:rPr lang="en-US" baseline="30000" dirty="0" smtClean="0"/>
              <a:t>				</a:t>
            </a:r>
          </a:p>
          <a:p>
            <a:pPr eaLnBrk="1" hangingPunct="1">
              <a:lnSpc>
                <a:spcPct val="90000"/>
              </a:lnSpc>
              <a:buNone/>
              <a:defRPr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defRPr/>
            </a:pPr>
            <a:endParaRPr lang="en-US" sz="2400" dirty="0" smtClean="0"/>
          </a:p>
          <a:p>
            <a:pPr lvl="1" eaLnBrk="1" hangingPunct="1">
              <a:lnSpc>
                <a:spcPct val="90000"/>
              </a:lnSpc>
              <a:defRPr/>
            </a:pPr>
            <a:endParaRPr lang="en-US" sz="2000" dirty="0" smtClean="0"/>
          </a:p>
          <a:p>
            <a:pPr lvl="1" eaLnBrk="1" hangingPunct="1">
              <a:lnSpc>
                <a:spcPct val="90000"/>
              </a:lnSpc>
              <a:defRPr/>
            </a:pPr>
            <a:endParaRPr lang="en-US" sz="2000" dirty="0" smtClean="0"/>
          </a:p>
          <a:p>
            <a:pPr lvl="1" eaLnBrk="1" hangingPunct="1">
              <a:lnSpc>
                <a:spcPct val="90000"/>
              </a:lnSpc>
              <a:defRPr/>
            </a:pPr>
            <a:endParaRPr lang="en-US" sz="2000" dirty="0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0" y="3352800"/>
          <a:ext cx="8686800" cy="2087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0"/>
                <a:gridCol w="685800"/>
                <a:gridCol w="685800"/>
                <a:gridCol w="762000"/>
                <a:gridCol w="685800"/>
                <a:gridCol w="838200"/>
                <a:gridCol w="762000"/>
                <a:gridCol w="838200"/>
                <a:gridCol w="838200"/>
                <a:gridCol w="685800"/>
              </a:tblGrid>
              <a:tr h="695960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Hour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2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3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4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5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6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7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8</a:t>
                      </a:r>
                      <a:endParaRPr lang="en-US" sz="2400" dirty="0"/>
                    </a:p>
                  </a:txBody>
                  <a:tcPr/>
                </a:tc>
              </a:tr>
              <a:tr h="695960"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Glucose</a:t>
                      </a:r>
                      <a:r>
                        <a:rPr lang="en-US" sz="1800" b="1" baseline="0" dirty="0" smtClean="0"/>
                        <a:t> mg/</a:t>
                      </a:r>
                      <a:r>
                        <a:rPr lang="en-US" sz="1800" b="1" baseline="0" dirty="0" err="1" smtClean="0"/>
                        <a:t>dL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103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101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94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94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91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91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85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85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80</a:t>
                      </a:r>
                      <a:endParaRPr lang="en-US" sz="2400" dirty="0"/>
                    </a:p>
                  </a:txBody>
                  <a:tcPr/>
                </a:tc>
              </a:tr>
              <a:tr h="695960">
                <a:tc>
                  <a:txBody>
                    <a:bodyPr/>
                    <a:lstStyle/>
                    <a:p>
                      <a:r>
                        <a:rPr lang="el-GR" sz="1800" b="1" dirty="0" smtClean="0"/>
                        <a:t>β</a:t>
                      </a:r>
                      <a:r>
                        <a:rPr lang="en-US" sz="1800" b="1" dirty="0" smtClean="0"/>
                        <a:t>-HB </a:t>
                      </a:r>
                      <a:r>
                        <a:rPr lang="en-US" sz="1800" b="1" dirty="0" err="1" smtClean="0"/>
                        <a:t>mmol</a:t>
                      </a:r>
                      <a:r>
                        <a:rPr lang="en-US" sz="1800" b="1" dirty="0" smtClean="0"/>
                        <a:t>/L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0.3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0.6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1.5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0.9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1.1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0.7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1.1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1.1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1.8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3124200" y="6248400"/>
            <a:ext cx="2895600" cy="476250"/>
          </a:xfrm>
          <a:noFill/>
        </p:spPr>
        <p:txBody>
          <a:bodyPr/>
          <a:lstStyle/>
          <a:p>
            <a:pPr algn="ctr"/>
            <a:fld id="{8335A45B-AB26-4DD6-A0CA-9CC01A0A91A3}" type="slidenum">
              <a:rPr lang="en-US" altLang="en-US" sz="1600" b="1" smtClean="0">
                <a:solidFill>
                  <a:schemeClr val="tx2"/>
                </a:solidFill>
                <a:latin typeface="Garamond" pitchFamily="18" charset="0"/>
              </a:rPr>
              <a:pPr algn="ctr"/>
              <a:t>34</a:t>
            </a:fld>
            <a:endParaRPr lang="en-US" altLang="en-US" sz="1600" b="1" smtClean="0">
              <a:solidFill>
                <a:schemeClr val="tx2"/>
              </a:solidFill>
              <a:latin typeface="Garamond" pitchFamily="18" charset="0"/>
            </a:endParaRPr>
          </a:p>
        </p:txBody>
      </p:sp>
      <p:sp>
        <p:nvSpPr>
          <p:cNvPr id="49357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28600" y="0"/>
            <a:ext cx="8763000" cy="762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 smtClean="0">
                <a:solidFill>
                  <a:srgbClr val="FFFF00"/>
                </a:solidFill>
              </a:rPr>
              <a:t>Ketone</a:t>
            </a:r>
            <a:r>
              <a:rPr lang="en-US" dirty="0" smtClean="0">
                <a:solidFill>
                  <a:srgbClr val="FFFF00"/>
                </a:solidFill>
              </a:rPr>
              <a:t> Ester Beverage</a:t>
            </a:r>
            <a:endParaRPr smtClean="0">
              <a:solidFill>
                <a:srgbClr val="FFFF00"/>
              </a:solidFill>
            </a:endParaRPr>
          </a:p>
        </p:txBody>
      </p:sp>
      <p:pic>
        <p:nvPicPr>
          <p:cNvPr id="5125" name="Picture 6" descr="GTT_2-hour_PG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1828800" y="685800"/>
            <a:ext cx="4247381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0" y="4800600"/>
            <a:ext cx="87630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r>
              <a:rPr lang="en-US" sz="4000" b="0" kern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5.2 grams </a:t>
            </a:r>
            <a:r>
              <a:rPr lang="en-US" sz="4000" b="0" kern="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ketone</a:t>
            </a:r>
            <a:r>
              <a:rPr lang="en-US" sz="4000" b="0" kern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esters per half-can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r>
              <a:rPr lang="en-US" sz="4000" b="0" kern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Pleasant </a:t>
            </a:r>
            <a:r>
              <a:rPr lang="en-US" sz="4000" b="0" kern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taste, carbonated</a:t>
            </a:r>
            <a:endParaRPr lang="en-US" sz="4000" b="0" kern="0" dirty="0" smtClean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r>
              <a:rPr lang="en-US" sz="4000" b="0" kern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$59/8-pack -- $295/50-pack ($5.90/can)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endParaRPr lang="en-US" sz="2800" b="0" dirty="0" smtClean="0"/>
          </a:p>
          <a:p>
            <a:pPr marL="800100" lvl="1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endParaRPr lang="en-US" sz="2800" b="0" dirty="0" smtClean="0"/>
          </a:p>
          <a:p>
            <a:pPr marL="800100" lvl="1" indent="-342900">
              <a:spcBef>
                <a:spcPct val="20000"/>
              </a:spcBef>
              <a:buClr>
                <a:schemeClr val="hlink"/>
              </a:buClr>
              <a:buSzPct val="70000"/>
              <a:defRPr/>
            </a:pPr>
            <a:endParaRPr lang="en-US" sz="2800" b="0" kern="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endParaRPr lang="en-US" sz="2000" b="0" kern="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742950" lvl="1" indent="-285750" ea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/>
            </a:pPr>
            <a:endParaRPr lang="en-US" sz="2000" b="0" kern="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742950" lvl="1" indent="-285750" ea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/>
            </a:pPr>
            <a:endParaRPr lang="en-US" sz="2000" b="0" kern="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742950" lvl="1" indent="-285750" ea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/>
            </a:pPr>
            <a:endParaRPr lang="en-US" sz="2000" b="0" kern="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742950" lvl="1" indent="-285750" ea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/>
            </a:pPr>
            <a:endParaRPr lang="en-US" sz="1600" b="0" kern="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endParaRPr lang="en-US" sz="2400" b="0" kern="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endParaRPr lang="en-US" sz="3200" b="0" kern="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2144DAA2-0E86-4380-A4B3-F0FC43A770E2}" type="slidenum">
              <a:rPr lang="en-US" smtClean="0"/>
              <a:pPr/>
              <a:t>35</a:t>
            </a:fld>
            <a:endParaRPr lang="en-US" smtClean="0"/>
          </a:p>
        </p:txBody>
      </p:sp>
      <p:sp>
        <p:nvSpPr>
          <p:cNvPr id="9297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28600" y="274638"/>
            <a:ext cx="8763000" cy="2620962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dirty="0" smtClean="0">
                <a:solidFill>
                  <a:srgbClr val="FFFF00"/>
                </a:solidFill>
              </a:rPr>
              <a:t>Blood values R 1,3 self-administration              (Ben Best, May 3, 2022)</a:t>
            </a:r>
            <a:br>
              <a:rPr lang="en-US" sz="3200" dirty="0" smtClean="0">
                <a:solidFill>
                  <a:srgbClr val="FFFF00"/>
                </a:solidFill>
              </a:rPr>
            </a:br>
            <a:r>
              <a:rPr lang="en-US" sz="3200" dirty="0" smtClean="0">
                <a:solidFill>
                  <a:srgbClr val="FFFF00"/>
                </a:solidFill>
              </a:rPr>
              <a:t>(6 fluid ounces = 5.2 grams per hour)</a:t>
            </a:r>
            <a:br>
              <a:rPr lang="en-US" sz="3200" dirty="0" smtClean="0">
                <a:solidFill>
                  <a:srgbClr val="FFFF00"/>
                </a:solidFill>
              </a:rPr>
            </a:br>
            <a:r>
              <a:rPr lang="en-US" sz="3200" dirty="0" smtClean="0">
                <a:solidFill>
                  <a:srgbClr val="FFFF00"/>
                </a:solidFill>
              </a:rPr>
              <a:t>Total cost of experiment $33.19 </a:t>
            </a:r>
          </a:p>
        </p:txBody>
      </p:sp>
      <p:sp>
        <p:nvSpPr>
          <p:cNvPr id="929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3200400"/>
            <a:ext cx="9144000" cy="2819400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  <a:buNone/>
              <a:defRPr/>
            </a:pPr>
            <a:r>
              <a:rPr lang="en-US" baseline="30000" dirty="0" smtClean="0"/>
              <a:t>				</a:t>
            </a:r>
          </a:p>
          <a:p>
            <a:pPr eaLnBrk="1" hangingPunct="1">
              <a:lnSpc>
                <a:spcPct val="90000"/>
              </a:lnSpc>
              <a:buNone/>
              <a:defRPr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defRPr/>
            </a:pPr>
            <a:endParaRPr lang="en-US" sz="2400" dirty="0" smtClean="0"/>
          </a:p>
          <a:p>
            <a:pPr lvl="1" eaLnBrk="1" hangingPunct="1">
              <a:lnSpc>
                <a:spcPct val="90000"/>
              </a:lnSpc>
              <a:defRPr/>
            </a:pPr>
            <a:endParaRPr lang="en-US" sz="2000" dirty="0" smtClean="0"/>
          </a:p>
          <a:p>
            <a:pPr lvl="1" eaLnBrk="1" hangingPunct="1">
              <a:lnSpc>
                <a:spcPct val="90000"/>
              </a:lnSpc>
              <a:defRPr/>
            </a:pPr>
            <a:endParaRPr lang="en-US" sz="2000" dirty="0" smtClean="0"/>
          </a:p>
          <a:p>
            <a:pPr lvl="1" eaLnBrk="1" hangingPunct="1">
              <a:lnSpc>
                <a:spcPct val="90000"/>
              </a:lnSpc>
              <a:defRPr/>
            </a:pPr>
            <a:endParaRPr lang="en-US" sz="2000" dirty="0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52401" y="3352800"/>
          <a:ext cx="8686799" cy="2087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5168"/>
                <a:gridCol w="624661"/>
                <a:gridCol w="624661"/>
                <a:gridCol w="694067"/>
                <a:gridCol w="624661"/>
                <a:gridCol w="763474"/>
                <a:gridCol w="694067"/>
                <a:gridCol w="763474"/>
                <a:gridCol w="763474"/>
                <a:gridCol w="624661"/>
                <a:gridCol w="774431"/>
              </a:tblGrid>
              <a:tr h="695960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Hour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2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3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4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5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6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7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8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9</a:t>
                      </a:r>
                      <a:endParaRPr lang="en-US" sz="2400" dirty="0"/>
                    </a:p>
                  </a:txBody>
                  <a:tcPr/>
                </a:tc>
              </a:tr>
              <a:tr h="695960"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Glucose</a:t>
                      </a:r>
                      <a:r>
                        <a:rPr lang="en-US" sz="1800" b="1" baseline="0" dirty="0" smtClean="0"/>
                        <a:t> mg/</a:t>
                      </a:r>
                      <a:r>
                        <a:rPr lang="en-US" sz="1800" b="1" baseline="0" dirty="0" err="1" smtClean="0"/>
                        <a:t>dL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109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98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92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88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90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81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79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76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70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72</a:t>
                      </a:r>
                      <a:endParaRPr lang="en-US" sz="2400" dirty="0"/>
                    </a:p>
                  </a:txBody>
                  <a:tcPr/>
                </a:tc>
              </a:tr>
              <a:tr h="695960">
                <a:tc>
                  <a:txBody>
                    <a:bodyPr/>
                    <a:lstStyle/>
                    <a:p>
                      <a:r>
                        <a:rPr lang="el-GR" sz="1800" b="1" dirty="0" smtClean="0"/>
                        <a:t>β</a:t>
                      </a:r>
                      <a:r>
                        <a:rPr lang="en-US" sz="1800" b="1" dirty="0" smtClean="0"/>
                        <a:t>-HB </a:t>
                      </a:r>
                      <a:r>
                        <a:rPr lang="en-US" sz="1800" b="1" dirty="0" err="1" smtClean="0"/>
                        <a:t>mmol</a:t>
                      </a:r>
                      <a:r>
                        <a:rPr lang="en-US" sz="1800" b="1" dirty="0" smtClean="0"/>
                        <a:t>/L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0.4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1.2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1.3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1.3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1.8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1.8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2.1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1.7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2.2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2.3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3124200" y="6248400"/>
            <a:ext cx="2895600" cy="476250"/>
          </a:xfrm>
          <a:noFill/>
        </p:spPr>
        <p:txBody>
          <a:bodyPr/>
          <a:lstStyle/>
          <a:p>
            <a:pPr algn="ctr"/>
            <a:fld id="{8335A45B-AB26-4DD6-A0CA-9CC01A0A91A3}" type="slidenum">
              <a:rPr lang="en-US" altLang="en-US" sz="1600" b="1" smtClean="0">
                <a:solidFill>
                  <a:schemeClr val="tx2"/>
                </a:solidFill>
                <a:latin typeface="Garamond" pitchFamily="18" charset="0"/>
              </a:rPr>
              <a:pPr algn="ctr"/>
              <a:t>36</a:t>
            </a:fld>
            <a:endParaRPr lang="en-US" altLang="en-US" sz="1600" b="1" smtClean="0">
              <a:solidFill>
                <a:schemeClr val="tx2"/>
              </a:solidFill>
              <a:latin typeface="Garamond" pitchFamily="18" charset="0"/>
            </a:endParaRPr>
          </a:p>
        </p:txBody>
      </p:sp>
      <p:sp>
        <p:nvSpPr>
          <p:cNvPr id="49357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28600" y="0"/>
            <a:ext cx="8763000" cy="762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 smtClean="0">
                <a:solidFill>
                  <a:srgbClr val="FFFF00"/>
                </a:solidFill>
              </a:rPr>
              <a:t>Ketone</a:t>
            </a:r>
            <a:r>
              <a:rPr lang="en-US" dirty="0" smtClean="0">
                <a:solidFill>
                  <a:srgbClr val="FFFF00"/>
                </a:solidFill>
              </a:rPr>
              <a:t> Salt Powder</a:t>
            </a:r>
            <a:endParaRPr smtClean="0">
              <a:solidFill>
                <a:srgbClr val="FFFF00"/>
              </a:solidFill>
            </a:endParaRPr>
          </a:p>
        </p:txBody>
      </p:sp>
      <p:pic>
        <p:nvPicPr>
          <p:cNvPr id="5125" name="Picture 6" descr="GTT_2-hour_PG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1933190" y="685800"/>
            <a:ext cx="403860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0" y="4800600"/>
            <a:ext cx="91440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r>
              <a:rPr lang="en-US" sz="4000" b="0" kern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5 grams net </a:t>
            </a:r>
            <a:r>
              <a:rPr lang="en-US" sz="4000" b="0" kern="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ketone</a:t>
            </a:r>
            <a:r>
              <a:rPr lang="en-US" sz="4000" b="0" kern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salt/half-cup in water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r>
              <a:rPr lang="en-US" sz="4000" b="0" kern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Pleasant taste, no gastrointestinal distress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r>
              <a:rPr lang="en-US" sz="4000" b="0" kern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$67.50 per 305 gram jar (gross weight)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endParaRPr lang="en-US" sz="2800" b="0" dirty="0" smtClean="0"/>
          </a:p>
          <a:p>
            <a:pPr marL="800100" lvl="1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endParaRPr lang="en-US" sz="2800" b="0" dirty="0" smtClean="0"/>
          </a:p>
          <a:p>
            <a:pPr marL="800100" lvl="1" indent="-342900">
              <a:spcBef>
                <a:spcPct val="20000"/>
              </a:spcBef>
              <a:buClr>
                <a:schemeClr val="hlink"/>
              </a:buClr>
              <a:buSzPct val="70000"/>
              <a:defRPr/>
            </a:pPr>
            <a:endParaRPr lang="en-US" sz="2800" b="0" kern="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endParaRPr lang="en-US" sz="2000" b="0" kern="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742950" lvl="1" indent="-285750" ea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/>
            </a:pPr>
            <a:endParaRPr lang="en-US" sz="2000" b="0" kern="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742950" lvl="1" indent="-285750" ea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/>
            </a:pPr>
            <a:endParaRPr lang="en-US" sz="2000" b="0" kern="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742950" lvl="1" indent="-285750" ea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/>
            </a:pPr>
            <a:endParaRPr lang="en-US" sz="2000" b="0" kern="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742950" lvl="1" indent="-285750" ea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/>
            </a:pPr>
            <a:endParaRPr lang="en-US" sz="1600" b="0" kern="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endParaRPr lang="en-US" sz="2400" b="0" kern="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endParaRPr lang="en-US" sz="3200" b="0" kern="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2144DAA2-0E86-4380-A4B3-F0FC43A770E2}" type="slidenum">
              <a:rPr lang="en-US" smtClean="0"/>
              <a:pPr/>
              <a:t>37</a:t>
            </a:fld>
            <a:endParaRPr lang="en-US" smtClean="0"/>
          </a:p>
        </p:txBody>
      </p:sp>
      <p:sp>
        <p:nvSpPr>
          <p:cNvPr id="9297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28600" y="274638"/>
            <a:ext cx="8763000" cy="2620962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dirty="0" smtClean="0">
                <a:solidFill>
                  <a:srgbClr val="FFFF00"/>
                </a:solidFill>
              </a:rPr>
              <a:t>Blood values </a:t>
            </a:r>
            <a:r>
              <a:rPr lang="en-US" sz="3200" dirty="0" err="1" smtClean="0">
                <a:solidFill>
                  <a:srgbClr val="FFFF00"/>
                </a:solidFill>
              </a:rPr>
              <a:t>KetoCaNa</a:t>
            </a:r>
            <a:r>
              <a:rPr lang="en-US" sz="3200" dirty="0" smtClean="0">
                <a:solidFill>
                  <a:srgbClr val="FFFF00"/>
                </a:solidFill>
              </a:rPr>
              <a:t> self-administration              (Ben Best, May 7, 2022)</a:t>
            </a:r>
            <a:br>
              <a:rPr lang="en-US" sz="3200" dirty="0" smtClean="0">
                <a:solidFill>
                  <a:srgbClr val="FFFF00"/>
                </a:solidFill>
              </a:rPr>
            </a:br>
            <a:r>
              <a:rPr lang="en-US" sz="3200" dirty="0" smtClean="0">
                <a:solidFill>
                  <a:srgbClr val="FFFF00"/>
                </a:solidFill>
              </a:rPr>
              <a:t>(5 grams per hour in half-cup water)</a:t>
            </a:r>
            <a:br>
              <a:rPr lang="en-US" sz="3200" dirty="0" smtClean="0">
                <a:solidFill>
                  <a:srgbClr val="FFFF00"/>
                </a:solidFill>
              </a:rPr>
            </a:br>
            <a:r>
              <a:rPr lang="en-US" sz="3200" dirty="0" smtClean="0">
                <a:solidFill>
                  <a:srgbClr val="FFFF00"/>
                </a:solidFill>
              </a:rPr>
              <a:t>Total cost of experiment $24.50</a:t>
            </a:r>
          </a:p>
        </p:txBody>
      </p:sp>
      <p:sp>
        <p:nvSpPr>
          <p:cNvPr id="929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3200400"/>
            <a:ext cx="9144000" cy="2819400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  <a:buNone/>
              <a:defRPr/>
            </a:pPr>
            <a:r>
              <a:rPr lang="en-US" baseline="30000" dirty="0" smtClean="0"/>
              <a:t>				</a:t>
            </a:r>
          </a:p>
          <a:p>
            <a:pPr eaLnBrk="1" hangingPunct="1">
              <a:lnSpc>
                <a:spcPct val="90000"/>
              </a:lnSpc>
              <a:buNone/>
              <a:defRPr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defRPr/>
            </a:pPr>
            <a:endParaRPr lang="en-US" sz="2400" dirty="0" smtClean="0"/>
          </a:p>
          <a:p>
            <a:pPr lvl="1" eaLnBrk="1" hangingPunct="1">
              <a:lnSpc>
                <a:spcPct val="90000"/>
              </a:lnSpc>
              <a:defRPr/>
            </a:pPr>
            <a:endParaRPr lang="en-US" sz="2000" dirty="0" smtClean="0"/>
          </a:p>
          <a:p>
            <a:pPr lvl="1" eaLnBrk="1" hangingPunct="1">
              <a:lnSpc>
                <a:spcPct val="90000"/>
              </a:lnSpc>
              <a:defRPr/>
            </a:pPr>
            <a:endParaRPr lang="en-US" sz="2000" dirty="0" smtClean="0"/>
          </a:p>
          <a:p>
            <a:pPr lvl="1" eaLnBrk="1" hangingPunct="1">
              <a:lnSpc>
                <a:spcPct val="90000"/>
              </a:lnSpc>
              <a:defRPr/>
            </a:pPr>
            <a:endParaRPr lang="en-US" sz="2000" dirty="0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52399" y="3352800"/>
          <a:ext cx="8991600" cy="2087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9039"/>
                <a:gridCol w="593655"/>
                <a:gridCol w="593655"/>
                <a:gridCol w="659615"/>
                <a:gridCol w="593655"/>
                <a:gridCol w="725577"/>
                <a:gridCol w="659615"/>
                <a:gridCol w="725577"/>
                <a:gridCol w="725577"/>
                <a:gridCol w="593655"/>
                <a:gridCol w="735990"/>
                <a:gridCol w="735990"/>
              </a:tblGrid>
              <a:tr h="695960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Hour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2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3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4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5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6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7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8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9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10</a:t>
                      </a:r>
                      <a:endParaRPr lang="en-US" sz="2400" dirty="0"/>
                    </a:p>
                  </a:txBody>
                  <a:tcPr/>
                </a:tc>
              </a:tr>
              <a:tr h="695960"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Glucose</a:t>
                      </a:r>
                      <a:r>
                        <a:rPr lang="en-US" sz="1800" b="1" baseline="0" dirty="0" smtClean="0"/>
                        <a:t> mg/</a:t>
                      </a:r>
                      <a:r>
                        <a:rPr lang="en-US" sz="1800" b="1" baseline="0" dirty="0" err="1" smtClean="0"/>
                        <a:t>dL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85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82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77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71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68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64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63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67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67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69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67</a:t>
                      </a:r>
                      <a:endParaRPr lang="en-US" sz="2400" dirty="0"/>
                    </a:p>
                  </a:txBody>
                  <a:tcPr/>
                </a:tc>
              </a:tr>
              <a:tr h="695960">
                <a:tc>
                  <a:txBody>
                    <a:bodyPr/>
                    <a:lstStyle/>
                    <a:p>
                      <a:r>
                        <a:rPr lang="el-GR" sz="1800" b="1" dirty="0" smtClean="0"/>
                        <a:t>β</a:t>
                      </a:r>
                      <a:r>
                        <a:rPr lang="en-US" sz="1800" b="1" dirty="0" smtClean="0"/>
                        <a:t>-HB </a:t>
                      </a:r>
                      <a:r>
                        <a:rPr lang="en-US" sz="1800" b="1" dirty="0" err="1" smtClean="0"/>
                        <a:t>mmol</a:t>
                      </a:r>
                      <a:r>
                        <a:rPr lang="en-US" sz="1800" b="1" dirty="0" smtClean="0"/>
                        <a:t>/L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0.7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0.8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1.9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0.9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0.9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0.9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1.4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0.6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1.4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1.6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0.9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F173AA2B-4A85-4142-BD1A-4738163959F4}" type="slidenum">
              <a:rPr lang="en-US" smtClean="0"/>
              <a:pPr/>
              <a:t>38</a:t>
            </a:fld>
            <a:endParaRPr lang="en-US" smtClean="0"/>
          </a:p>
        </p:txBody>
      </p:sp>
      <p:sp>
        <p:nvSpPr>
          <p:cNvPr id="4956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228600"/>
            <a:ext cx="8991600" cy="6096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>
                <a:solidFill>
                  <a:srgbClr val="FFFF00"/>
                </a:solidFill>
              </a:rPr>
              <a:t>Comments on Experiments</a:t>
            </a:r>
          </a:p>
        </p:txBody>
      </p:sp>
      <p:sp>
        <p:nvSpPr>
          <p:cNvPr id="495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90600"/>
            <a:ext cx="9144000" cy="5638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I fasted for the duration of all experiments, so some drop in blood glucose and rise in blood </a:t>
            </a:r>
            <a:r>
              <a:rPr lang="el-GR" sz="2800" dirty="0" smtClean="0"/>
              <a:t>β</a:t>
            </a:r>
            <a:r>
              <a:rPr lang="en-US" sz="2800" dirty="0" smtClean="0"/>
              <a:t>HB would be expected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Note that I doubled the 2.5 grams </a:t>
            </a:r>
            <a:r>
              <a:rPr lang="en-US" sz="2800" dirty="0" err="1" smtClean="0"/>
              <a:t>ketones</a:t>
            </a:r>
            <a:r>
              <a:rPr lang="en-US" sz="2800" dirty="0" smtClean="0"/>
              <a:t> per dose given in the first experiment to 5 grams in the 2</a:t>
            </a:r>
            <a:r>
              <a:rPr lang="en-US" sz="2800" baseline="30000" dirty="0" smtClean="0"/>
              <a:t>nd</a:t>
            </a:r>
            <a:r>
              <a:rPr lang="en-US" sz="2800" dirty="0" smtClean="0"/>
              <a:t> and 3</a:t>
            </a:r>
            <a:r>
              <a:rPr lang="en-US" sz="2800" baseline="30000" dirty="0" smtClean="0"/>
              <a:t>rd</a:t>
            </a:r>
            <a:r>
              <a:rPr lang="en-US" sz="2800" dirty="0" smtClean="0"/>
              <a:t> experiments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The starting levels of glucose and </a:t>
            </a:r>
            <a:r>
              <a:rPr lang="en-US" sz="2800" dirty="0" err="1" smtClean="0"/>
              <a:t>ketone</a:t>
            </a:r>
            <a:r>
              <a:rPr lang="en-US" sz="2800" dirty="0" smtClean="0"/>
              <a:t> were different in each experiment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The </a:t>
            </a:r>
            <a:r>
              <a:rPr lang="en-US" sz="2800" dirty="0" err="1" smtClean="0"/>
              <a:t>ketone</a:t>
            </a:r>
            <a:r>
              <a:rPr lang="en-US" sz="2800" dirty="0" smtClean="0"/>
              <a:t> esters more dramatically raised blood </a:t>
            </a:r>
            <a:r>
              <a:rPr lang="el-GR" sz="2800" dirty="0" smtClean="0"/>
              <a:t>β</a:t>
            </a:r>
            <a:r>
              <a:rPr lang="en-US" sz="2800" dirty="0" smtClean="0"/>
              <a:t>HB than the </a:t>
            </a:r>
            <a:r>
              <a:rPr lang="en-US" sz="2800" dirty="0" err="1" smtClean="0"/>
              <a:t>ketone</a:t>
            </a:r>
            <a:r>
              <a:rPr lang="en-US" sz="2800" dirty="0" smtClean="0"/>
              <a:t> salt, even in the first experiment which used only 2.5 grams of </a:t>
            </a:r>
            <a:r>
              <a:rPr lang="en-US" sz="2800" dirty="0" err="1" smtClean="0"/>
              <a:t>ketone</a:t>
            </a:r>
            <a:endParaRPr lang="en-US" sz="28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The only experimental results were blood glucose and </a:t>
            </a:r>
            <a:r>
              <a:rPr lang="el-GR" sz="2800" dirty="0" smtClean="0"/>
              <a:t>β</a:t>
            </a:r>
            <a:r>
              <a:rPr lang="en-US" sz="2800" dirty="0" smtClean="0"/>
              <a:t>HB, so benefits must be surmised from the animal and human experiments presented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800" dirty="0" smtClean="0"/>
          </a:p>
          <a:p>
            <a:pPr eaLnBrk="1" hangingPunct="1">
              <a:lnSpc>
                <a:spcPct val="90000"/>
              </a:lnSpc>
              <a:defRPr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defRPr/>
            </a:pPr>
            <a:endParaRPr lang="en-US" dirty="0" smtClean="0"/>
          </a:p>
          <a:p>
            <a:pPr lvl="1" eaLnBrk="1" hangingPunct="1">
              <a:lnSpc>
                <a:spcPct val="90000"/>
              </a:lnSpc>
              <a:defRPr/>
            </a:pPr>
            <a:endParaRPr lang="en-US" dirty="0" smtClean="0"/>
          </a:p>
          <a:p>
            <a:pPr eaLnBrk="1" hangingPunct="1">
              <a:lnSpc>
                <a:spcPct val="90000"/>
              </a:lnSpc>
              <a:defRPr/>
            </a:pPr>
            <a:endParaRPr lang="en-US" dirty="0" smtClean="0"/>
          </a:p>
          <a:p>
            <a:pPr eaLnBrk="1" hangingPunct="1">
              <a:lnSpc>
                <a:spcPct val="90000"/>
              </a:lnSpc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F173AA2B-4A85-4142-BD1A-4738163959F4}" type="slidenum">
              <a:rPr lang="en-US" smtClean="0"/>
              <a:pPr/>
              <a:t>39</a:t>
            </a:fld>
            <a:endParaRPr lang="en-US" smtClean="0"/>
          </a:p>
        </p:txBody>
      </p:sp>
      <p:sp>
        <p:nvSpPr>
          <p:cNvPr id="4956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152400"/>
            <a:ext cx="8991600" cy="6096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>
                <a:solidFill>
                  <a:srgbClr val="FFFF00"/>
                </a:solidFill>
              </a:rPr>
              <a:t>Concluding Remarks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81000" y="762000"/>
            <a:ext cx="8229600" cy="5791200"/>
          </a:xfrm>
        </p:spPr>
        <p:txBody>
          <a:bodyPr/>
          <a:lstStyle/>
          <a:p>
            <a:r>
              <a:rPr lang="en-US" sz="2800" dirty="0" smtClean="0"/>
              <a:t>I eat many berries, which prevents my diet from being completely </a:t>
            </a:r>
            <a:r>
              <a:rPr lang="en-US" sz="2800" dirty="0" err="1" smtClean="0"/>
              <a:t>ketogenic</a:t>
            </a:r>
            <a:endParaRPr lang="en-US" sz="2800" dirty="0" smtClean="0"/>
          </a:p>
          <a:p>
            <a:pPr lvl="1"/>
            <a:r>
              <a:rPr lang="en-US" sz="2400" dirty="0" smtClean="0"/>
              <a:t>Blueberries protect against cardiovascular disease</a:t>
            </a:r>
          </a:p>
          <a:p>
            <a:pPr lvl="2"/>
            <a:r>
              <a:rPr lang="en-US" sz="1800" dirty="0" smtClean="0"/>
              <a:t>AMERICAN JOURNAL OF CLINICAL NUTRITION 109:1535 (2019)</a:t>
            </a:r>
          </a:p>
          <a:p>
            <a:pPr lvl="1"/>
            <a:r>
              <a:rPr lang="en-US" sz="2400" dirty="0" smtClean="0"/>
              <a:t>Blueberries protect against cognitive decline</a:t>
            </a:r>
          </a:p>
          <a:p>
            <a:pPr lvl="2"/>
            <a:r>
              <a:rPr lang="en-US" sz="1800" dirty="0" smtClean="0"/>
              <a:t>NUTRIENTS 14:1619 (2022)</a:t>
            </a:r>
            <a:endParaRPr lang="en-US" dirty="0" smtClean="0"/>
          </a:p>
          <a:p>
            <a:r>
              <a:rPr lang="en-US" sz="2800" dirty="0" smtClean="0"/>
              <a:t>I now believe that exogenous </a:t>
            </a:r>
            <a:r>
              <a:rPr lang="en-US" sz="2800" dirty="0" err="1" smtClean="0"/>
              <a:t>ketones</a:t>
            </a:r>
            <a:r>
              <a:rPr lang="en-US" sz="2800" dirty="0" smtClean="0"/>
              <a:t> can add to the benefit of a </a:t>
            </a:r>
            <a:r>
              <a:rPr lang="en-US" sz="2800" dirty="0" err="1" smtClean="0"/>
              <a:t>ketogenic</a:t>
            </a:r>
            <a:r>
              <a:rPr lang="en-US" sz="2800" dirty="0" smtClean="0"/>
              <a:t> diet</a:t>
            </a:r>
          </a:p>
          <a:p>
            <a:r>
              <a:rPr lang="en-US" sz="2800" dirty="0" smtClean="0"/>
              <a:t>I intend to drink KE4 daily in 5 </a:t>
            </a:r>
            <a:r>
              <a:rPr lang="en-US" sz="2800" dirty="0" err="1" smtClean="0"/>
              <a:t>mL</a:t>
            </a:r>
            <a:r>
              <a:rPr lang="en-US" sz="2800" dirty="0" smtClean="0"/>
              <a:t> portions</a:t>
            </a:r>
          </a:p>
          <a:p>
            <a:r>
              <a:rPr lang="en-US" sz="2800" dirty="0" smtClean="0"/>
              <a:t>The costs of exogenous </a:t>
            </a:r>
            <a:r>
              <a:rPr lang="en-US" sz="2800" dirty="0" err="1" smtClean="0"/>
              <a:t>ketones</a:t>
            </a:r>
            <a:r>
              <a:rPr lang="en-US" sz="2800" dirty="0" smtClean="0"/>
              <a:t> are easier to determine than the benefits</a:t>
            </a:r>
          </a:p>
          <a:p>
            <a:r>
              <a:rPr lang="en-US" sz="2800" dirty="0" smtClean="0"/>
              <a:t>My blood tests should show improved biomarkers and reduced inflammation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2144DAA2-0E86-4380-A4B3-F0FC43A770E2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9297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52400" y="0"/>
            <a:ext cx="8534400" cy="8382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err="1" smtClean="0">
                <a:solidFill>
                  <a:srgbClr val="FFFF00"/>
                </a:solidFill>
              </a:rPr>
              <a:t>Ketogenic</a:t>
            </a:r>
            <a:r>
              <a:rPr lang="en-US" sz="3600" dirty="0" smtClean="0">
                <a:solidFill>
                  <a:srgbClr val="FFFF00"/>
                </a:solidFill>
              </a:rPr>
              <a:t> Diet For Epilepsy</a:t>
            </a:r>
          </a:p>
        </p:txBody>
      </p:sp>
      <p:sp>
        <p:nvSpPr>
          <p:cNvPr id="929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838200"/>
            <a:ext cx="9144000" cy="5791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dirty="0" err="1" smtClean="0"/>
              <a:t>Ketogenic</a:t>
            </a:r>
            <a:r>
              <a:rPr lang="en-US" sz="2800" dirty="0" smtClean="0"/>
              <a:t> diet developed as a treatment of last resort for drug resistant epilepsy cases, especially in children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80-90% fat, minimal carbohydrate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b="1" dirty="0" smtClean="0"/>
              <a:t>Carbohydrate</a:t>
            </a:r>
            <a:r>
              <a:rPr lang="en-US" dirty="0" smtClean="0"/>
              <a:t> means sugar or starchy food (not fiber)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b="1" dirty="0" err="1" smtClean="0"/>
              <a:t>Ketogenic</a:t>
            </a:r>
            <a:r>
              <a:rPr lang="en-US" dirty="0" smtClean="0"/>
              <a:t> means fats converted to </a:t>
            </a:r>
            <a:r>
              <a:rPr lang="en-US" dirty="0" err="1" smtClean="0"/>
              <a:t>ketones</a:t>
            </a:r>
            <a:r>
              <a:rPr lang="en-US" dirty="0" smtClean="0"/>
              <a:t> as a source of energy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 smtClean="0"/>
              <a:t>JOURNAL OF CHILD NEUROLOGY 24:979 (2009)</a:t>
            </a:r>
          </a:p>
          <a:p>
            <a:pPr lvl="1" eaLnBrk="1" hangingPunct="1">
              <a:lnSpc>
                <a:spcPct val="90000"/>
              </a:lnSpc>
              <a:defRPr/>
            </a:pPr>
            <a:endParaRPr lang="en-US" sz="1600" dirty="0" smtClean="0"/>
          </a:p>
          <a:p>
            <a:pPr eaLnBrk="1" hangingPunct="1">
              <a:lnSpc>
                <a:spcPct val="90000"/>
              </a:lnSpc>
              <a:buNone/>
              <a:defRPr/>
            </a:pPr>
            <a:r>
              <a:rPr lang="en-US" baseline="30000" dirty="0" smtClean="0"/>
              <a:t>				</a:t>
            </a:r>
          </a:p>
          <a:p>
            <a:pPr lvl="2" eaLnBrk="1" hangingPunct="1">
              <a:lnSpc>
                <a:spcPct val="90000"/>
              </a:lnSpc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F173AA2B-4A85-4142-BD1A-4738163959F4}" type="slidenum">
              <a:rPr lang="en-US" smtClean="0"/>
              <a:pPr/>
              <a:t>40</a:t>
            </a:fld>
            <a:endParaRPr lang="en-US" smtClean="0"/>
          </a:p>
        </p:txBody>
      </p:sp>
      <p:sp>
        <p:nvSpPr>
          <p:cNvPr id="4956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228600"/>
            <a:ext cx="8991600" cy="6096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>
                <a:solidFill>
                  <a:srgbClr val="FFFF00"/>
                </a:solidFill>
              </a:rPr>
              <a:t>QUESTIONS ???</a:t>
            </a:r>
            <a:endParaRPr lang="en-US" sz="3600" dirty="0" smtClean="0">
              <a:solidFill>
                <a:srgbClr val="FFFF00"/>
              </a:solidFill>
            </a:endParaRPr>
          </a:p>
        </p:txBody>
      </p:sp>
      <p:sp>
        <p:nvSpPr>
          <p:cNvPr id="495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3505200"/>
            <a:ext cx="9144000" cy="685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                   </a:t>
            </a:r>
            <a:r>
              <a:rPr lang="en-US" sz="6000" dirty="0" smtClean="0"/>
              <a:t>QUESTIONS ????</a:t>
            </a:r>
            <a:endParaRPr lang="en-US" sz="6000" dirty="0" smtClean="0"/>
          </a:p>
          <a:p>
            <a:pPr eaLnBrk="1" hangingPunct="1">
              <a:lnSpc>
                <a:spcPct val="90000"/>
              </a:lnSpc>
              <a:defRPr/>
            </a:pPr>
            <a:endParaRPr lang="en-US" dirty="0" smtClean="0"/>
          </a:p>
          <a:p>
            <a:pPr lvl="1" eaLnBrk="1" hangingPunct="1">
              <a:lnSpc>
                <a:spcPct val="90000"/>
              </a:lnSpc>
              <a:defRPr/>
            </a:pPr>
            <a:endParaRPr lang="en-US" dirty="0" smtClean="0"/>
          </a:p>
          <a:p>
            <a:pPr eaLnBrk="1" hangingPunct="1">
              <a:lnSpc>
                <a:spcPct val="90000"/>
              </a:lnSpc>
              <a:defRPr/>
            </a:pPr>
            <a:endParaRPr lang="en-US" dirty="0" smtClean="0"/>
          </a:p>
          <a:p>
            <a:pPr eaLnBrk="1" hangingPunct="1">
              <a:lnSpc>
                <a:spcPct val="90000"/>
              </a:lnSpc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2144DAA2-0E86-4380-A4B3-F0FC43A770E2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9297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52400" y="0"/>
            <a:ext cx="8534400" cy="8382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err="1" smtClean="0">
                <a:solidFill>
                  <a:srgbClr val="FFFF00"/>
                </a:solidFill>
              </a:rPr>
              <a:t>Ketogenic</a:t>
            </a:r>
            <a:r>
              <a:rPr lang="en-US" sz="3600" dirty="0" smtClean="0">
                <a:solidFill>
                  <a:srgbClr val="FFFF00"/>
                </a:solidFill>
              </a:rPr>
              <a:t> Diet For Other Diseases</a:t>
            </a:r>
          </a:p>
        </p:txBody>
      </p:sp>
      <p:sp>
        <p:nvSpPr>
          <p:cNvPr id="929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838200"/>
            <a:ext cx="9144000" cy="5791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Nearly all </a:t>
            </a:r>
            <a:r>
              <a:rPr lang="en-US" sz="2800" b="1" dirty="0" smtClean="0"/>
              <a:t>cancer</a:t>
            </a:r>
            <a:r>
              <a:rPr lang="en-US" sz="2800" dirty="0" smtClean="0"/>
              <a:t> cells depend on glucose (from carbohydrate). </a:t>
            </a:r>
            <a:r>
              <a:rPr lang="en-US" dirty="0" smtClean="0"/>
              <a:t>A </a:t>
            </a:r>
            <a:r>
              <a:rPr lang="en-US" dirty="0" err="1" smtClean="0"/>
              <a:t>ketogenic</a:t>
            </a:r>
            <a:r>
              <a:rPr lang="en-US" dirty="0" smtClean="0"/>
              <a:t> diet starves cancer cells, slowing cancer growth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 smtClean="0"/>
              <a:t>NUTRITION &amp; METABOLISM 7:7 (2010)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err="1" smtClean="0"/>
              <a:t>Ketones</a:t>
            </a:r>
            <a:r>
              <a:rPr lang="en-US" sz="2800" dirty="0" smtClean="0"/>
              <a:t> can enter neurons directly, without the need of insulin, protecting from </a:t>
            </a:r>
            <a:r>
              <a:rPr lang="en-US" sz="2800" dirty="0" err="1" smtClean="0"/>
              <a:t>neurodegeneration</a:t>
            </a:r>
            <a:endParaRPr lang="en-US" sz="2800" dirty="0" smtClean="0"/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 smtClean="0"/>
              <a:t>JOURNAL OF NUTRITION AND METABOLISM 2018:7195760 (2018)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Insulin resistant neurons starved for glucose implicated in </a:t>
            </a:r>
            <a:r>
              <a:rPr lang="en-US" sz="2800" b="1" dirty="0" smtClean="0"/>
              <a:t>Alzheimer’s</a:t>
            </a:r>
            <a:r>
              <a:rPr lang="en-US" sz="2800" dirty="0" smtClean="0"/>
              <a:t> and other neurodegenerative </a:t>
            </a:r>
            <a:r>
              <a:rPr lang="en-US" sz="2800" dirty="0" smtClean="0"/>
              <a:t>diseases. </a:t>
            </a:r>
            <a:r>
              <a:rPr lang="en-US" dirty="0" err="1" smtClean="0"/>
              <a:t>Ketones</a:t>
            </a:r>
            <a:r>
              <a:rPr lang="en-US" dirty="0" smtClean="0"/>
              <a:t> </a:t>
            </a:r>
            <a:r>
              <a:rPr lang="en-US" dirty="0" smtClean="0"/>
              <a:t>instead of glucose can supply energy to neurons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 smtClean="0"/>
              <a:t>ENDOCRINOLOGY 152:3638 (2011)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Diabetics on a </a:t>
            </a:r>
            <a:r>
              <a:rPr lang="en-US" sz="2800" dirty="0" err="1" smtClean="0"/>
              <a:t>ketogenic</a:t>
            </a:r>
            <a:r>
              <a:rPr lang="en-US" sz="2800" dirty="0" smtClean="0"/>
              <a:t> diet show reduced insulin resistance and other markers of metabolic syndrome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 smtClean="0"/>
              <a:t>LIPIDS 44:297 (2009)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 smtClean="0"/>
              <a:t>NUTRITION 31:1 (2015)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000" dirty="0" smtClean="0"/>
          </a:p>
          <a:p>
            <a:pPr eaLnBrk="1" hangingPunct="1">
              <a:lnSpc>
                <a:spcPct val="90000"/>
              </a:lnSpc>
              <a:buNone/>
              <a:defRPr/>
            </a:pPr>
            <a:r>
              <a:rPr lang="en-US" baseline="30000" dirty="0" smtClean="0"/>
              <a:t>				</a:t>
            </a:r>
          </a:p>
          <a:p>
            <a:pPr lvl="2" eaLnBrk="1" hangingPunct="1">
              <a:lnSpc>
                <a:spcPct val="90000"/>
              </a:lnSpc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2144DAA2-0E86-4380-A4B3-F0FC43A770E2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9297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err="1" smtClean="0">
                <a:solidFill>
                  <a:srgbClr val="FFFF00"/>
                </a:solidFill>
              </a:rPr>
              <a:t>Ketogenic</a:t>
            </a:r>
            <a:r>
              <a:rPr lang="en-US" sz="3600" dirty="0" smtClean="0">
                <a:solidFill>
                  <a:srgbClr val="FFFF00"/>
                </a:solidFill>
              </a:rPr>
              <a:t> (Low Carbohydrate) Diet Benefits</a:t>
            </a:r>
          </a:p>
        </p:txBody>
      </p:sp>
      <p:sp>
        <p:nvSpPr>
          <p:cNvPr id="929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838200"/>
            <a:ext cx="9144000" cy="5791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Carbohydrates promote lipid synthesis in the liver, raising blood triglycerides more than dietary fat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 smtClean="0"/>
              <a:t>JOURNAL OF CLINICAL NUTRITION 97:2081 (1996)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 smtClean="0"/>
              <a:t>AMERICAN  JOURNAL OF CLINICAL NUTRITION 71:412 (2000)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 smtClean="0"/>
              <a:t>FRONTIERS IN NUTRITION 9:861664 (2022)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High levels of </a:t>
            </a:r>
            <a:r>
              <a:rPr lang="en-US" sz="2800" dirty="0" smtClean="0"/>
              <a:t>triglycerides in the bloodstream leads </a:t>
            </a:r>
            <a:r>
              <a:rPr lang="en-US" sz="2800" dirty="0" smtClean="0"/>
              <a:t>to insulin resistance and diabetes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 smtClean="0"/>
              <a:t>INTERNATIONAL JOURNAL OF MOLECULAR SCIENCES 21:6358 (2020)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High carbohydrate intake from starchy foods increased visceral fat, blood triglycerides, and metabolic syndrome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 smtClean="0"/>
              <a:t>SCIENTIFIC REPORTS 5:16919 (2015)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High blood </a:t>
            </a:r>
            <a:r>
              <a:rPr lang="en-US" sz="2800" dirty="0" smtClean="0"/>
              <a:t>sugar from carbohydrates </a:t>
            </a:r>
            <a:r>
              <a:rPr lang="en-US" sz="2800" dirty="0" smtClean="0"/>
              <a:t>increases free radical production in mitochondria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 smtClean="0"/>
              <a:t>ARCHIVES OF CARDIOVASCULAR DISEASE 113:736 (2020)</a:t>
            </a:r>
          </a:p>
          <a:p>
            <a:pPr eaLnBrk="1" hangingPunct="1">
              <a:lnSpc>
                <a:spcPct val="90000"/>
              </a:lnSpc>
              <a:buNone/>
              <a:defRPr/>
            </a:pPr>
            <a:r>
              <a:rPr lang="en-US" baseline="30000" dirty="0" smtClean="0"/>
              <a:t>				</a:t>
            </a:r>
          </a:p>
          <a:p>
            <a:pPr lvl="2" eaLnBrk="1" hangingPunct="1">
              <a:lnSpc>
                <a:spcPct val="90000"/>
              </a:lnSpc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2144DAA2-0E86-4380-A4B3-F0FC43A770E2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9297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52400" y="0"/>
            <a:ext cx="8534400" cy="8382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err="1" smtClean="0">
                <a:solidFill>
                  <a:srgbClr val="FFFF00"/>
                </a:solidFill>
              </a:rPr>
              <a:t>Ketogenic</a:t>
            </a:r>
            <a:r>
              <a:rPr lang="en-US" sz="3600" dirty="0" smtClean="0">
                <a:solidFill>
                  <a:srgbClr val="FFFF00"/>
                </a:solidFill>
              </a:rPr>
              <a:t> Diet for Longer </a:t>
            </a:r>
            <a:r>
              <a:rPr lang="en-US" sz="3600" dirty="0" err="1" smtClean="0">
                <a:solidFill>
                  <a:srgbClr val="FFFF00"/>
                </a:solidFill>
              </a:rPr>
              <a:t>Healthspan</a:t>
            </a:r>
            <a:endParaRPr lang="en-US" sz="3600" dirty="0" smtClean="0">
              <a:solidFill>
                <a:srgbClr val="FFFF00"/>
              </a:solidFill>
            </a:endParaRPr>
          </a:p>
        </p:txBody>
      </p:sp>
      <p:sp>
        <p:nvSpPr>
          <p:cNvPr id="929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838200"/>
            <a:ext cx="8686800" cy="5791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A </a:t>
            </a:r>
            <a:r>
              <a:rPr lang="en-US" sz="2800" dirty="0" err="1" smtClean="0"/>
              <a:t>ketogenic</a:t>
            </a:r>
            <a:r>
              <a:rPr lang="en-US" sz="2800" dirty="0" smtClean="0"/>
              <a:t> diet increased median lifespan, slowed cognitive decline, and preserved motor function in mice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 smtClean="0"/>
              <a:t>CELL METABOLISM 26:539  (2017)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A </a:t>
            </a:r>
            <a:r>
              <a:rPr lang="en-US" sz="2800" dirty="0" err="1" smtClean="0"/>
              <a:t>ketogenic</a:t>
            </a:r>
            <a:r>
              <a:rPr lang="en-US" sz="2800" dirty="0" smtClean="0"/>
              <a:t> diet reduced mid-life mortality and improved memory in aging mice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 smtClean="0"/>
              <a:t>CELL METABOLISM 26:547 (2017)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A </a:t>
            </a:r>
            <a:r>
              <a:rPr lang="en-US" sz="2800" dirty="0" err="1" smtClean="0"/>
              <a:t>ketogenic</a:t>
            </a:r>
            <a:r>
              <a:rPr lang="en-US" sz="2800" dirty="0" smtClean="0"/>
              <a:t> diet has been shown to protect mice from </a:t>
            </a:r>
            <a:r>
              <a:rPr lang="en-US" sz="2800" dirty="0" err="1" smtClean="0"/>
              <a:t>coronavirus</a:t>
            </a:r>
            <a:endParaRPr lang="en-US" sz="2800" dirty="0" smtClean="0"/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 smtClean="0"/>
              <a:t>ELIFE 10:e66522 (2021)</a:t>
            </a:r>
          </a:p>
          <a:p>
            <a:pPr eaLnBrk="1" hangingPunct="1">
              <a:lnSpc>
                <a:spcPct val="90000"/>
              </a:lnSpc>
              <a:buNone/>
              <a:defRPr/>
            </a:pPr>
            <a:r>
              <a:rPr lang="en-US" baseline="30000" dirty="0" smtClean="0"/>
              <a:t>				</a:t>
            </a:r>
          </a:p>
          <a:p>
            <a:pPr lvl="2" eaLnBrk="1" hangingPunct="1">
              <a:lnSpc>
                <a:spcPct val="90000"/>
              </a:lnSpc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2144DAA2-0E86-4380-A4B3-F0FC43A770E2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9297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52400" y="0"/>
            <a:ext cx="8534400" cy="8382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>
                <a:solidFill>
                  <a:srgbClr val="FFFF00"/>
                </a:solidFill>
              </a:rPr>
              <a:t>Unhealthy </a:t>
            </a:r>
            <a:r>
              <a:rPr lang="en-US" sz="3600" dirty="0" err="1" smtClean="0">
                <a:solidFill>
                  <a:srgbClr val="FFFF00"/>
                </a:solidFill>
              </a:rPr>
              <a:t>Ketogenic</a:t>
            </a:r>
            <a:r>
              <a:rPr lang="en-US" sz="3600" dirty="0" smtClean="0">
                <a:solidFill>
                  <a:srgbClr val="FFFF00"/>
                </a:solidFill>
              </a:rPr>
              <a:t> Diet Practices</a:t>
            </a:r>
          </a:p>
        </p:txBody>
      </p:sp>
      <p:sp>
        <p:nvSpPr>
          <p:cNvPr id="929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838200"/>
            <a:ext cx="8686800" cy="6019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Many people on a </a:t>
            </a:r>
            <a:r>
              <a:rPr lang="en-US" sz="2800" dirty="0" err="1" smtClean="0"/>
              <a:t>ketogenic</a:t>
            </a:r>
            <a:r>
              <a:rPr lang="en-US" sz="2800" dirty="0" smtClean="0"/>
              <a:t> diet think fried bacon and other fatty meats are health food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Advanced </a:t>
            </a:r>
            <a:r>
              <a:rPr lang="en-US" sz="2800" dirty="0" err="1" smtClean="0"/>
              <a:t>Glycation</a:t>
            </a:r>
            <a:r>
              <a:rPr lang="en-US" sz="2800" dirty="0" smtClean="0"/>
              <a:t> End-Products (AGEs) are formed from sugar, fats, and proteins exposed to high temperature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800" dirty="0" smtClean="0"/>
          </a:p>
          <a:p>
            <a:pPr eaLnBrk="1" hangingPunct="1">
              <a:lnSpc>
                <a:spcPct val="90000"/>
              </a:lnSpc>
              <a:defRPr/>
            </a:pPr>
            <a:endParaRPr lang="en-US" sz="2800" dirty="0" smtClean="0"/>
          </a:p>
          <a:p>
            <a:pPr eaLnBrk="1" hangingPunct="1">
              <a:lnSpc>
                <a:spcPct val="90000"/>
              </a:lnSpc>
              <a:defRPr/>
            </a:pPr>
            <a:endParaRPr lang="en-US" sz="2800" dirty="0" smtClean="0"/>
          </a:p>
          <a:p>
            <a:pPr eaLnBrk="1" hangingPunct="1">
              <a:lnSpc>
                <a:spcPct val="90000"/>
              </a:lnSpc>
              <a:buNone/>
              <a:defRPr/>
            </a:pPr>
            <a:endParaRPr lang="en-US" sz="2800" dirty="0" smtClean="0"/>
          </a:p>
          <a:p>
            <a:pPr eaLnBrk="1" hangingPunct="1">
              <a:lnSpc>
                <a:spcPct val="90000"/>
              </a:lnSpc>
              <a:buNone/>
              <a:defRPr/>
            </a:pPr>
            <a:r>
              <a:rPr lang="en-US" sz="2800" dirty="0" smtClean="0"/>
              <a:t>   </a:t>
            </a:r>
          </a:p>
          <a:p>
            <a:pPr eaLnBrk="1" hangingPunct="1">
              <a:lnSpc>
                <a:spcPct val="90000"/>
              </a:lnSpc>
              <a:buNone/>
              <a:defRPr/>
            </a:pPr>
            <a:endParaRPr lang="en-US" sz="28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AGEs cause inflammation and oxidative stress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AGEs lead to diabetes, kidney disease, cardiovascular disease, neuropathy, cancer, neurodegenerative disease, etc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 smtClean="0"/>
              <a:t>CELLS 11:1312 (2022)</a:t>
            </a:r>
          </a:p>
          <a:p>
            <a:pPr eaLnBrk="1" hangingPunct="1">
              <a:lnSpc>
                <a:spcPct val="90000"/>
              </a:lnSpc>
              <a:buNone/>
              <a:defRPr/>
            </a:pPr>
            <a:r>
              <a:rPr lang="en-US" baseline="30000" dirty="0" smtClean="0"/>
              <a:t>				</a:t>
            </a:r>
          </a:p>
          <a:p>
            <a:pPr lvl="2" eaLnBrk="1" hangingPunct="1">
              <a:lnSpc>
                <a:spcPct val="90000"/>
              </a:lnSpc>
              <a:defRPr/>
            </a:pPr>
            <a:endParaRPr lang="en-US" dirty="0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295400" y="2590800"/>
          <a:ext cx="6096000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22217">
                <a:tc>
                  <a:txBody>
                    <a:bodyPr/>
                    <a:lstStyle/>
                    <a:p>
                      <a:r>
                        <a:rPr lang="en-US" b="1" dirty="0" smtClean="0"/>
                        <a:t>FOOD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AGEs</a:t>
                      </a:r>
                      <a:r>
                        <a:rPr lang="en-US" b="1" baseline="0" dirty="0" smtClean="0"/>
                        <a:t> </a:t>
                      </a:r>
                      <a:r>
                        <a:rPr lang="en-US" b="1" baseline="0" dirty="0" smtClean="0"/>
                        <a:t>(</a:t>
                      </a:r>
                      <a:r>
                        <a:rPr lang="en-US" b="1" baseline="0" dirty="0" err="1" smtClean="0"/>
                        <a:t>kU</a:t>
                      </a:r>
                      <a:r>
                        <a:rPr lang="en-US" b="1" baseline="0" dirty="0" smtClean="0"/>
                        <a:t>/100 grams)</a:t>
                      </a:r>
                      <a:endParaRPr lang="en-US" b="1" dirty="0"/>
                    </a:p>
                  </a:txBody>
                  <a:tcPr/>
                </a:tc>
              </a:tr>
              <a:tr h="322217">
                <a:tc>
                  <a:txBody>
                    <a:bodyPr/>
                    <a:lstStyle/>
                    <a:p>
                      <a:r>
                        <a:rPr lang="en-US" b="1" dirty="0" smtClean="0"/>
                        <a:t>Fried Bacon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91,577</a:t>
                      </a:r>
                      <a:endParaRPr lang="en-US" b="1" dirty="0"/>
                    </a:p>
                  </a:txBody>
                  <a:tcPr/>
                </a:tc>
              </a:tr>
              <a:tr h="322217">
                <a:tc>
                  <a:txBody>
                    <a:bodyPr/>
                    <a:lstStyle/>
                    <a:p>
                      <a:r>
                        <a:rPr lang="en-US" b="1" dirty="0" smtClean="0"/>
                        <a:t>Roasted Chicken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18,520</a:t>
                      </a:r>
                      <a:endParaRPr lang="en-US" b="1" dirty="0"/>
                    </a:p>
                  </a:txBody>
                  <a:tcPr/>
                </a:tc>
              </a:tr>
              <a:tr h="322217">
                <a:tc>
                  <a:txBody>
                    <a:bodyPr/>
                    <a:lstStyle/>
                    <a:p>
                      <a:r>
                        <a:rPr lang="en-US" b="1" dirty="0" smtClean="0"/>
                        <a:t>Fried Beef Steak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10,058</a:t>
                      </a:r>
                      <a:endParaRPr lang="en-US" b="1" dirty="0"/>
                    </a:p>
                  </a:txBody>
                  <a:tcPr/>
                </a:tc>
              </a:tr>
              <a:tr h="322217">
                <a:tc>
                  <a:txBody>
                    <a:bodyPr/>
                    <a:lstStyle/>
                    <a:p>
                      <a:r>
                        <a:rPr lang="en-US" b="1" dirty="0" smtClean="0"/>
                        <a:t>Roasted</a:t>
                      </a:r>
                      <a:r>
                        <a:rPr lang="en-US" b="1" baseline="0" dirty="0" smtClean="0"/>
                        <a:t> Walnuts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7,887</a:t>
                      </a:r>
                      <a:endParaRPr lang="en-US" b="1" dirty="0"/>
                    </a:p>
                  </a:txBody>
                  <a:tcPr/>
                </a:tc>
              </a:tr>
              <a:tr h="322217">
                <a:tc>
                  <a:txBody>
                    <a:bodyPr/>
                    <a:lstStyle/>
                    <a:p>
                      <a:r>
                        <a:rPr lang="en-US" b="1" dirty="0" smtClean="0"/>
                        <a:t>Grilled Carrots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226</a:t>
                      </a:r>
                      <a:endParaRPr lang="en-US" b="1" dirty="0"/>
                    </a:p>
                  </a:txBody>
                  <a:tcPr/>
                </a:tc>
              </a:tr>
              <a:tr h="322217">
                <a:tc>
                  <a:txBody>
                    <a:bodyPr/>
                    <a:lstStyle/>
                    <a:p>
                      <a:r>
                        <a:rPr lang="en-US" b="1" dirty="0" smtClean="0"/>
                        <a:t>Canned Carrots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10</a:t>
                      </a:r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F173AA2B-4A85-4142-BD1A-4738163959F4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4956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228600"/>
            <a:ext cx="8991600" cy="6096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 smtClean="0">
                <a:solidFill>
                  <a:srgbClr val="FFFF00"/>
                </a:solidFill>
              </a:rPr>
              <a:t>Animal versus Plant Fats</a:t>
            </a:r>
          </a:p>
        </p:txBody>
      </p:sp>
      <p:sp>
        <p:nvSpPr>
          <p:cNvPr id="495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90600"/>
            <a:ext cx="9144000" cy="5638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Saturated (animal) fat raises liver triglycerides increasing insulin resistance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 smtClean="0"/>
              <a:t>NATURE REVIEWS: GASTROENTEROLOGY &amp; HEPATOLOGY 18:770 (2021)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Saturated (animal) fats increase intestinal permeability       (leaky gut)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 smtClean="0"/>
              <a:t>THE BRITISH JOURNAL OF NUTRITION 124:654 (2020)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Animal fats are toxic to the insulin-producing cells of the pancreas (leading to diabetes)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 smtClean="0"/>
              <a:t>JOURNAL OF MOLECULAR BIOLOGY 432:1514 (2020)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 smtClean="0"/>
              <a:t>JOURNAL  OF POPULATION THERAPEUTICS &amp; CLINICAL PHARMACOLOGY 27:e22 (2020)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dirty="0" smtClean="0"/>
          </a:p>
          <a:p>
            <a:pPr lvl="1" eaLnBrk="1" hangingPunct="1">
              <a:lnSpc>
                <a:spcPct val="90000"/>
              </a:lnSpc>
              <a:defRPr/>
            </a:pPr>
            <a:endParaRPr lang="en-US" dirty="0" smtClean="0"/>
          </a:p>
          <a:p>
            <a:pPr eaLnBrk="1" hangingPunct="1">
              <a:lnSpc>
                <a:spcPct val="90000"/>
              </a:lnSpc>
              <a:defRPr/>
            </a:pPr>
            <a:endParaRPr lang="en-US" dirty="0" smtClean="0"/>
          </a:p>
          <a:p>
            <a:pPr eaLnBrk="1" hangingPunct="1">
              <a:lnSpc>
                <a:spcPct val="90000"/>
              </a:lnSpc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ream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400" b="1" i="0" u="none" strike="noStrike" cap="none" normalizeH="0" baseline="0" smtClean="0">
            <a:ln>
              <a:noFill/>
            </a:ln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Garamond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400" b="1" i="0" u="none" strike="noStrike" cap="none" normalizeH="0" baseline="0" smtClean="0">
            <a:ln>
              <a:noFill/>
            </a:ln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Garamond" pitchFamily="18" charset="0"/>
          </a:defRPr>
        </a:defPPr>
      </a:lstStyle>
    </a:lnDef>
  </a:objectDefaults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26360</TotalTime>
  <Words>2178</Words>
  <Application>Microsoft Office PowerPoint</Application>
  <PresentationFormat>On-screen Show (4:3)</PresentationFormat>
  <Paragraphs>589</Paragraphs>
  <Slides>40</Slides>
  <Notes>25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1" baseType="lpstr">
      <vt:lpstr>Stream</vt:lpstr>
      <vt:lpstr>Ketones for Healthy Longevity </vt:lpstr>
      <vt:lpstr>Presentation Outline</vt:lpstr>
      <vt:lpstr>Ketogenic Diet Benefits</vt:lpstr>
      <vt:lpstr>Ketogenic Diet For Epilepsy</vt:lpstr>
      <vt:lpstr>Ketogenic Diet For Other Diseases</vt:lpstr>
      <vt:lpstr>Ketogenic (Low Carbohydrate) Diet Benefits</vt:lpstr>
      <vt:lpstr>Ketogenic Diet for Longer Healthspan</vt:lpstr>
      <vt:lpstr>Unhealthy Ketogenic Diet Practices</vt:lpstr>
      <vt:lpstr>Animal versus Plant Fats</vt:lpstr>
      <vt:lpstr>Persistent Organic Toxins in Fatty Food</vt:lpstr>
      <vt:lpstr>Toxins in Meat </vt:lpstr>
      <vt:lpstr>Healthy Ketogenic Diet Practices</vt:lpstr>
      <vt:lpstr>Healthy Ketogenic Diet Practices</vt:lpstr>
      <vt:lpstr>89,224 California Seventh-Day Adventists American Journal of Clinical Nutrition 89:1607S (2009)</vt:lpstr>
      <vt:lpstr>Seventh-Day Adventists US &amp; Canada NUTRIENTS 6:2131 (2014)</vt:lpstr>
      <vt:lpstr>Ketones: Chemistry, Biochemistry, and Physiology</vt:lpstr>
      <vt:lpstr>Short-Chain Fatty Acids (SCFAs)</vt:lpstr>
      <vt:lpstr>Short-Chain Fatty Acid (SCFA) benefits</vt:lpstr>
      <vt:lpstr>Butyric Acid (Butyrate) Structure                    (short-chain fatty acid produced in the colon from fiber)</vt:lpstr>
      <vt:lpstr>Beta-hydroxybutyrate (βHB) Structure</vt:lpstr>
      <vt:lpstr>Ketone Structure</vt:lpstr>
      <vt:lpstr>The Three Biological Ketones</vt:lpstr>
      <vt:lpstr>Ketone Biochemistry</vt:lpstr>
      <vt:lpstr>Beta-hydroxybutryrate Sodium Salt Structure</vt:lpstr>
      <vt:lpstr>Ketone Ester versus Ketone Salt Stuctures</vt:lpstr>
      <vt:lpstr>Ketone Ester Structure</vt:lpstr>
      <vt:lpstr>Ketone Benefits</vt:lpstr>
      <vt:lpstr>Blood Ketone Levels (millimoles/Liter)</vt:lpstr>
      <vt:lpstr>Exogenous Ketones</vt:lpstr>
      <vt:lpstr>Exogenous Ketone to Animals</vt:lpstr>
      <vt:lpstr>Exogenous Ketone to Humans</vt:lpstr>
      <vt:lpstr>Ketone Ester Drink</vt:lpstr>
      <vt:lpstr>Blood values KE4 self-administration              (Ben Best, April 30, 2022) (5 mL = 2.5 grams per hour)  Total cost of experiment $23.32 </vt:lpstr>
      <vt:lpstr>Ketone Ester Beverage</vt:lpstr>
      <vt:lpstr>Blood values R 1,3 self-administration              (Ben Best, May 3, 2022) (6 fluid ounces = 5.2 grams per hour) Total cost of experiment $33.19 </vt:lpstr>
      <vt:lpstr>Ketone Salt Powder</vt:lpstr>
      <vt:lpstr>Blood values KetoCaNa self-administration              (Ben Best, May 7, 2022) (5 grams per hour in half-cup water) Total cost of experiment $24.50</vt:lpstr>
      <vt:lpstr>Comments on Experiments</vt:lpstr>
      <vt:lpstr>Concluding Remarks</vt:lpstr>
      <vt:lpstr>QUESTIONS ???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Cryopreserving the Brain</dc:title>
  <dc:creator>Ben Best</dc:creator>
  <cp:lastModifiedBy>Ben</cp:lastModifiedBy>
  <cp:revision>1751</cp:revision>
  <dcterms:created xsi:type="dcterms:W3CDTF">2005-11-03T19:23:27Z</dcterms:created>
  <dcterms:modified xsi:type="dcterms:W3CDTF">2022-05-08T17:38:16Z</dcterms:modified>
</cp:coreProperties>
</file>